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7315200" cy="96012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44215B-BB63-4492-8899-5A51A68BB456}" v="1" dt="2025-01-03T15:01:07.3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25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a Newton" userId="e365450a-594c-4aa6-9628-d5d01548f9ef" providerId="ADAL" clId="{DC44215B-BB63-4492-8899-5A51A68BB456}"/>
    <pc:docChg chg="modSld">
      <pc:chgData name="Dana Newton" userId="e365450a-594c-4aa6-9628-d5d01548f9ef" providerId="ADAL" clId="{DC44215B-BB63-4492-8899-5A51A68BB456}" dt="2025-01-03T15:05:05.109" v="157" actId="20577"/>
      <pc:docMkLst>
        <pc:docMk/>
      </pc:docMkLst>
      <pc:sldChg chg="modSp mod">
        <pc:chgData name="Dana Newton" userId="e365450a-594c-4aa6-9628-d5d01548f9ef" providerId="ADAL" clId="{DC44215B-BB63-4492-8899-5A51A68BB456}" dt="2025-01-03T15:02:03.208" v="37" actId="20577"/>
        <pc:sldMkLst>
          <pc:docMk/>
          <pc:sldMk cId="1951919017" sldId="256"/>
        </pc:sldMkLst>
        <pc:spChg chg="mod">
          <ac:chgData name="Dana Newton" userId="e365450a-594c-4aa6-9628-d5d01548f9ef" providerId="ADAL" clId="{DC44215B-BB63-4492-8899-5A51A68BB456}" dt="2025-01-03T15:00:39.036" v="3" actId="20577"/>
          <ac:spMkLst>
            <pc:docMk/>
            <pc:sldMk cId="1951919017" sldId="256"/>
            <ac:spMk id="4" creationId="{C3534B78-9912-1F48-A959-7C291FF25748}"/>
          </ac:spMkLst>
        </pc:spChg>
        <pc:spChg chg="mod">
          <ac:chgData name="Dana Newton" userId="e365450a-594c-4aa6-9628-d5d01548f9ef" providerId="ADAL" clId="{DC44215B-BB63-4492-8899-5A51A68BB456}" dt="2025-01-03T15:02:03.208" v="37" actId="20577"/>
          <ac:spMkLst>
            <pc:docMk/>
            <pc:sldMk cId="1951919017" sldId="256"/>
            <ac:spMk id="9" creationId="{24A8B236-B31D-9563-6391-BA695207D1DB}"/>
          </ac:spMkLst>
        </pc:spChg>
      </pc:sldChg>
      <pc:sldChg chg="modSp mod">
        <pc:chgData name="Dana Newton" userId="e365450a-594c-4aa6-9628-d5d01548f9ef" providerId="ADAL" clId="{DC44215B-BB63-4492-8899-5A51A68BB456}" dt="2025-01-03T15:05:05.109" v="157" actId="20577"/>
        <pc:sldMkLst>
          <pc:docMk/>
          <pc:sldMk cId="2884021922" sldId="257"/>
        </pc:sldMkLst>
        <pc:spChg chg="mod">
          <ac:chgData name="Dana Newton" userId="e365450a-594c-4aa6-9628-d5d01548f9ef" providerId="ADAL" clId="{DC44215B-BB63-4492-8899-5A51A68BB456}" dt="2025-01-03T15:05:05.109" v="157" actId="20577"/>
          <ac:spMkLst>
            <pc:docMk/>
            <pc:sldMk cId="2884021922" sldId="257"/>
            <ac:spMk id="5" creationId="{C57BD935-3A1F-A85D-9CBE-7D954D94C49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571308"/>
            <a:ext cx="6217920" cy="3342640"/>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5042853"/>
            <a:ext cx="5486400" cy="2318067"/>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1116B-817B-4B9C-BB96-AB76EC51BB56}"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251195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1116B-817B-4B9C-BB96-AB76EC51BB56}"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78083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11175"/>
            <a:ext cx="1577340"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11175"/>
            <a:ext cx="4640580"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1116B-817B-4B9C-BB96-AB76EC51BB56}"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953738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1116B-817B-4B9C-BB96-AB76EC51BB56}"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8429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393635"/>
            <a:ext cx="6309360" cy="3993832"/>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425250"/>
            <a:ext cx="6309360" cy="2100262"/>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D1116B-817B-4B9C-BB96-AB76EC51BB56}"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3740532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555875"/>
            <a:ext cx="310896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555875"/>
            <a:ext cx="310896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D1116B-817B-4B9C-BB96-AB76EC51BB56}"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2972598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11177"/>
            <a:ext cx="630936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353628"/>
            <a:ext cx="3094672"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507105"/>
            <a:ext cx="3094672"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353628"/>
            <a:ext cx="3109913"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507105"/>
            <a:ext cx="3109913"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D1116B-817B-4B9C-BB96-AB76EC51BB56}" type="datetimeFigureOut">
              <a:rPr lang="en-US" smtClean="0"/>
              <a:t>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152582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D1116B-817B-4B9C-BB96-AB76EC51BB56}" type="datetimeFigureOut">
              <a:rPr lang="en-US" smtClean="0"/>
              <a:t>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1931018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1116B-817B-4B9C-BB96-AB76EC51BB56}" type="datetimeFigureOut">
              <a:rPr lang="en-US" smtClean="0"/>
              <a:t>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80545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82397"/>
            <a:ext cx="3703320" cy="6823075"/>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4BD1116B-817B-4B9C-BB96-AB76EC51BB56}"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367779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82397"/>
            <a:ext cx="3703320" cy="6823075"/>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4BD1116B-817B-4B9C-BB96-AB76EC51BB56}"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F34F5-D5C4-46A6-AA48-4937833E467D}" type="slidenum">
              <a:rPr lang="en-US" smtClean="0"/>
              <a:t>‹#›</a:t>
            </a:fld>
            <a:endParaRPr lang="en-US"/>
          </a:p>
        </p:txBody>
      </p:sp>
    </p:spTree>
    <p:extLst>
      <p:ext uri="{BB962C8B-B14F-4D97-AF65-F5344CB8AC3E}">
        <p14:creationId xmlns:p14="http://schemas.microsoft.com/office/powerpoint/2010/main" val="2560554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11177"/>
            <a:ext cx="630936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555875"/>
            <a:ext cx="630936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898892"/>
            <a:ext cx="1645920" cy="511175"/>
          </a:xfrm>
          <a:prstGeom prst="rect">
            <a:avLst/>
          </a:prstGeom>
        </p:spPr>
        <p:txBody>
          <a:bodyPr vert="horz" lIns="91440" tIns="45720" rIns="91440" bIns="45720" rtlCol="0" anchor="ctr"/>
          <a:lstStyle>
            <a:lvl1pPr algn="l">
              <a:defRPr sz="960">
                <a:solidFill>
                  <a:schemeClr val="tx1">
                    <a:tint val="75000"/>
                  </a:schemeClr>
                </a:solidFill>
              </a:defRPr>
            </a:lvl1pPr>
          </a:lstStyle>
          <a:p>
            <a:fld id="{4BD1116B-817B-4B9C-BB96-AB76EC51BB56}" type="datetimeFigureOut">
              <a:rPr lang="en-US" smtClean="0"/>
              <a:t>1/3/2025</a:t>
            </a:fld>
            <a:endParaRPr lang="en-US"/>
          </a:p>
        </p:txBody>
      </p:sp>
      <p:sp>
        <p:nvSpPr>
          <p:cNvPr id="5" name="Footer Placeholder 4"/>
          <p:cNvSpPr>
            <a:spLocks noGrp="1"/>
          </p:cNvSpPr>
          <p:nvPr>
            <p:ph type="ftr" sz="quarter" idx="3"/>
          </p:nvPr>
        </p:nvSpPr>
        <p:spPr>
          <a:xfrm>
            <a:off x="2423160" y="8898892"/>
            <a:ext cx="2468880" cy="511175"/>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898892"/>
            <a:ext cx="1645920" cy="511175"/>
          </a:xfrm>
          <a:prstGeom prst="rect">
            <a:avLst/>
          </a:prstGeom>
        </p:spPr>
        <p:txBody>
          <a:bodyPr vert="horz" lIns="91440" tIns="45720" rIns="91440" bIns="45720" rtlCol="0" anchor="ctr"/>
          <a:lstStyle>
            <a:lvl1pPr algn="r">
              <a:defRPr sz="960">
                <a:solidFill>
                  <a:schemeClr val="tx1">
                    <a:tint val="75000"/>
                  </a:schemeClr>
                </a:solidFill>
              </a:defRPr>
            </a:lvl1pPr>
          </a:lstStyle>
          <a:p>
            <a:fld id="{5B9F34F5-D5C4-46A6-AA48-4937833E467D}" type="slidenum">
              <a:rPr lang="en-US" smtClean="0"/>
              <a:t>‹#›</a:t>
            </a:fld>
            <a:endParaRPr lang="en-US"/>
          </a:p>
        </p:txBody>
      </p:sp>
    </p:spTree>
    <p:extLst>
      <p:ext uri="{BB962C8B-B14F-4D97-AF65-F5344CB8AC3E}">
        <p14:creationId xmlns:p14="http://schemas.microsoft.com/office/powerpoint/2010/main" val="1652513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mcmannenumc.org/"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3534B78-9912-1F48-A959-7C291FF25748}"/>
              </a:ext>
            </a:extLst>
          </p:cNvPr>
          <p:cNvSpPr txBox="1"/>
          <p:nvPr/>
        </p:nvSpPr>
        <p:spPr>
          <a:xfrm>
            <a:off x="215565" y="229331"/>
            <a:ext cx="3902992" cy="439992"/>
          </a:xfrm>
          <a:prstGeom prst="rect">
            <a:avLst/>
          </a:prstGeom>
          <a:noFill/>
        </p:spPr>
        <p:txBody>
          <a:bodyPr wrap="none" rtlCol="0">
            <a:spAutoFit/>
          </a:bodyPr>
          <a:lstStyle/>
          <a:p>
            <a:r>
              <a:rPr lang="en-US" sz="2259" b="1" dirty="0"/>
              <a:t>2025-2026 Student Application</a:t>
            </a:r>
          </a:p>
        </p:txBody>
      </p:sp>
      <p:sp>
        <p:nvSpPr>
          <p:cNvPr id="5" name="TextBox 4">
            <a:extLst>
              <a:ext uri="{FF2B5EF4-FFF2-40B4-BE49-F238E27FC236}">
                <a16:creationId xmlns:a16="http://schemas.microsoft.com/office/drawing/2014/main" id="{2700D930-0E32-820A-9BDF-3D69029FFA00}"/>
              </a:ext>
            </a:extLst>
          </p:cNvPr>
          <p:cNvSpPr txBox="1"/>
          <p:nvPr/>
        </p:nvSpPr>
        <p:spPr>
          <a:xfrm>
            <a:off x="239359" y="1179575"/>
            <a:ext cx="6836481" cy="5248809"/>
          </a:xfrm>
          <a:prstGeom prst="rect">
            <a:avLst/>
          </a:prstGeom>
          <a:noFill/>
        </p:spPr>
        <p:txBody>
          <a:bodyPr wrap="square" rtlCol="0">
            <a:spAutoFit/>
          </a:bodyPr>
          <a:lstStyle/>
          <a:p>
            <a:r>
              <a:rPr lang="en-US" sz="1400" dirty="0"/>
              <a:t>Child’s Full Name ______________________________ Preferred Name ________________</a:t>
            </a:r>
          </a:p>
          <a:p>
            <a:r>
              <a:rPr lang="en-US" sz="1400" dirty="0"/>
              <a:t>Child’s Date of Birth (Including the year) ___________________</a:t>
            </a:r>
          </a:p>
          <a:p>
            <a:r>
              <a:rPr lang="en-US" sz="1400" dirty="0"/>
              <a:t>Home Address______________________________________________________________</a:t>
            </a:r>
          </a:p>
          <a:p>
            <a:endParaRPr lang="en-US" sz="1400" dirty="0"/>
          </a:p>
          <a:p>
            <a:r>
              <a:rPr lang="en-US" sz="1400" dirty="0"/>
              <a:t>Mother:</a:t>
            </a:r>
          </a:p>
          <a:p>
            <a:r>
              <a:rPr lang="en-US" sz="1400" dirty="0"/>
              <a:t>Full Name ______________________________Cell # _________________________</a:t>
            </a:r>
          </a:p>
          <a:p>
            <a:r>
              <a:rPr lang="en-US" sz="1400" dirty="0"/>
              <a:t>Workplace _____________ Email _______________________________________________</a:t>
            </a:r>
          </a:p>
          <a:p>
            <a:r>
              <a:rPr lang="en-US" sz="1400" dirty="0"/>
              <a:t>Father:</a:t>
            </a:r>
          </a:p>
          <a:p>
            <a:r>
              <a:rPr lang="en-US" sz="1400" dirty="0"/>
              <a:t>Full Name ______________________________Cell # _________________________</a:t>
            </a:r>
          </a:p>
          <a:p>
            <a:r>
              <a:rPr lang="en-US" sz="1400" dirty="0"/>
              <a:t>Workplace _____________ Email _______________________________________________</a:t>
            </a:r>
          </a:p>
          <a:p>
            <a:endParaRPr lang="en-US" sz="1400" dirty="0"/>
          </a:p>
          <a:p>
            <a:r>
              <a:rPr lang="en-US" sz="1400" dirty="0"/>
              <a:t>Any Known Allergies or Medical Problems ________________________________________</a:t>
            </a:r>
          </a:p>
          <a:p>
            <a:endParaRPr lang="en-US" sz="1400" dirty="0"/>
          </a:p>
          <a:p>
            <a:r>
              <a:rPr lang="en-US" sz="1400" dirty="0"/>
              <a:t>Any Court-Appointed Restrictions? No ____ Yes ____ (If yes, please explain and provide copies of necessary documents)</a:t>
            </a:r>
          </a:p>
          <a:p>
            <a:endParaRPr lang="en-US" sz="1400" dirty="0"/>
          </a:p>
          <a:p>
            <a:r>
              <a:rPr lang="en-US" sz="1400" dirty="0"/>
              <a:t>Names of individuals allowed to pick up your child __________________________________________________________________________</a:t>
            </a:r>
          </a:p>
          <a:p>
            <a:endParaRPr lang="en-US" sz="1400" dirty="0"/>
          </a:p>
          <a:p>
            <a:r>
              <a:rPr lang="en-US" sz="1400" dirty="0"/>
              <a:t>Do you have a church home? _____ If yes, what is its name __________________________</a:t>
            </a:r>
          </a:p>
          <a:p>
            <a:endParaRPr lang="en-US" sz="1400" dirty="0"/>
          </a:p>
          <a:p>
            <a:r>
              <a:rPr lang="en-US" sz="1400" dirty="0"/>
              <a:t>How did you find out about the preschool? _______________________________________</a:t>
            </a:r>
          </a:p>
          <a:p>
            <a:endParaRPr lang="en-US" sz="1100" dirty="0"/>
          </a:p>
          <a:p>
            <a:endParaRPr lang="en-US" sz="1608" dirty="0"/>
          </a:p>
        </p:txBody>
      </p:sp>
      <p:pic>
        <p:nvPicPr>
          <p:cNvPr id="7" name="Picture 6" descr="Logo&#10;&#10;Description automatically generated">
            <a:extLst>
              <a:ext uri="{FF2B5EF4-FFF2-40B4-BE49-F238E27FC236}">
                <a16:creationId xmlns:a16="http://schemas.microsoft.com/office/drawing/2014/main" id="{EE33915E-2D06-E849-1752-49E577B92F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4277" y="-159655"/>
            <a:ext cx="1217963" cy="1217963"/>
          </a:xfrm>
          <a:prstGeom prst="rect">
            <a:avLst/>
          </a:prstGeom>
        </p:spPr>
      </p:pic>
      <p:sp>
        <p:nvSpPr>
          <p:cNvPr id="9" name="TextBox 8">
            <a:extLst>
              <a:ext uri="{FF2B5EF4-FFF2-40B4-BE49-F238E27FC236}">
                <a16:creationId xmlns:a16="http://schemas.microsoft.com/office/drawing/2014/main" id="{24A8B236-B31D-9563-6391-BA695207D1DB}"/>
              </a:ext>
            </a:extLst>
          </p:cNvPr>
          <p:cNvSpPr txBox="1"/>
          <p:nvPr/>
        </p:nvSpPr>
        <p:spPr>
          <a:xfrm>
            <a:off x="1376665" y="6047882"/>
            <a:ext cx="4561867" cy="3323987"/>
          </a:xfrm>
          <a:prstGeom prst="rect">
            <a:avLst/>
          </a:prstGeom>
          <a:noFill/>
        </p:spPr>
        <p:txBody>
          <a:bodyPr wrap="square" rtlCol="0">
            <a:spAutoFit/>
          </a:bodyPr>
          <a:lstStyle/>
          <a:p>
            <a:pPr algn="ctr"/>
            <a:r>
              <a:rPr lang="en-US" sz="1600" b="1" dirty="0"/>
              <a:t>Classes/Tuition</a:t>
            </a:r>
          </a:p>
          <a:p>
            <a:r>
              <a:rPr lang="en-US" sz="1600" b="1" dirty="0"/>
              <a:t>One-Year-Olds </a:t>
            </a:r>
            <a:r>
              <a:rPr lang="en-US" sz="1600" i="1" dirty="0"/>
              <a:t>(must be August 31, 2025)</a:t>
            </a:r>
          </a:p>
          <a:p>
            <a:r>
              <a:rPr lang="en-US" sz="1600" b="1" dirty="0"/>
              <a:t>_____ Tuesday and Thursday  $230.00/month</a:t>
            </a:r>
          </a:p>
          <a:p>
            <a:endParaRPr lang="en-US" sz="1600" b="1" dirty="0"/>
          </a:p>
          <a:p>
            <a:r>
              <a:rPr lang="en-US" sz="1600" b="1" dirty="0"/>
              <a:t>Two-Year-Olds </a:t>
            </a:r>
            <a:r>
              <a:rPr lang="en-US" sz="1600" i="1" dirty="0"/>
              <a:t>(must be two by August 31, 2025)</a:t>
            </a:r>
          </a:p>
          <a:p>
            <a:r>
              <a:rPr lang="en-US" sz="1600" b="1" dirty="0"/>
              <a:t>_____ Monday, Wednesday, Friday  $290.00/month</a:t>
            </a:r>
          </a:p>
          <a:p>
            <a:endParaRPr lang="en-US" sz="1600" b="1" dirty="0"/>
          </a:p>
          <a:p>
            <a:r>
              <a:rPr lang="en-US" sz="1600" b="1" dirty="0"/>
              <a:t>Three-Year-Olds </a:t>
            </a:r>
            <a:r>
              <a:rPr lang="en-US" sz="1600" i="1" dirty="0"/>
              <a:t>(must be three by August 31, 2025)</a:t>
            </a:r>
          </a:p>
          <a:p>
            <a:r>
              <a:rPr lang="en-US" sz="1600" b="1" dirty="0"/>
              <a:t>_____ Monday through Friday  $395.00/month</a:t>
            </a:r>
          </a:p>
          <a:p>
            <a:endParaRPr lang="en-US" sz="1600" b="1" dirty="0"/>
          </a:p>
          <a:p>
            <a:r>
              <a:rPr lang="en-US" sz="1600" b="1" dirty="0"/>
              <a:t>Four-Year-Olds </a:t>
            </a:r>
            <a:r>
              <a:rPr lang="en-US" sz="1600" i="1" dirty="0"/>
              <a:t>(must be four by August 31, 2025)</a:t>
            </a:r>
          </a:p>
          <a:p>
            <a:r>
              <a:rPr lang="en-US" sz="1600" b="1" dirty="0"/>
              <a:t>_____ Monday through Friday  $395.00/month</a:t>
            </a:r>
          </a:p>
          <a:p>
            <a:endParaRPr lang="en-US" dirty="0"/>
          </a:p>
        </p:txBody>
      </p:sp>
    </p:spTree>
    <p:extLst>
      <p:ext uri="{BB962C8B-B14F-4D97-AF65-F5344CB8AC3E}">
        <p14:creationId xmlns:p14="http://schemas.microsoft.com/office/powerpoint/2010/main" val="1951919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go&#10;&#10;Description automatically generated">
            <a:extLst>
              <a:ext uri="{FF2B5EF4-FFF2-40B4-BE49-F238E27FC236}">
                <a16:creationId xmlns:a16="http://schemas.microsoft.com/office/drawing/2014/main" id="{35F26E35-3F9E-86D7-7AC3-E220AB279E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6169" y="190203"/>
            <a:ext cx="1502859" cy="1502859"/>
          </a:xfrm>
          <a:prstGeom prst="rect">
            <a:avLst/>
          </a:prstGeom>
        </p:spPr>
      </p:pic>
      <p:sp>
        <p:nvSpPr>
          <p:cNvPr id="5" name="TextBox 4">
            <a:extLst>
              <a:ext uri="{FF2B5EF4-FFF2-40B4-BE49-F238E27FC236}">
                <a16:creationId xmlns:a16="http://schemas.microsoft.com/office/drawing/2014/main" id="{C57BD935-3A1F-A85D-9CBE-7D954D94C49B}"/>
              </a:ext>
            </a:extLst>
          </p:cNvPr>
          <p:cNvSpPr txBox="1"/>
          <p:nvPr/>
        </p:nvSpPr>
        <p:spPr>
          <a:xfrm>
            <a:off x="322050" y="2293953"/>
            <a:ext cx="6671095" cy="5009705"/>
          </a:xfrm>
          <a:prstGeom prst="rect">
            <a:avLst/>
          </a:prstGeom>
          <a:noFill/>
        </p:spPr>
        <p:txBody>
          <a:bodyPr wrap="square" rtlCol="0">
            <a:spAutoFit/>
          </a:bodyPr>
          <a:lstStyle/>
          <a:p>
            <a:r>
              <a:rPr lang="en-US" sz="1608" dirty="0"/>
              <a:t>Please return this signed application form, an </a:t>
            </a:r>
            <a:r>
              <a:rPr lang="en-US" sz="1608" b="1" dirty="0"/>
              <a:t>$85 non-refundable registration fee </a:t>
            </a:r>
            <a:r>
              <a:rPr lang="en-US" sz="1608" dirty="0"/>
              <a:t>($150/family), a </a:t>
            </a:r>
            <a:r>
              <a:rPr lang="en-US" sz="1608" b="1" dirty="0"/>
              <a:t>$50.00 supply fee for in the 1s class</a:t>
            </a:r>
            <a:r>
              <a:rPr lang="en-US" sz="1608" dirty="0"/>
              <a:t>; a </a:t>
            </a:r>
            <a:r>
              <a:rPr lang="en-US" sz="1608" b="1" dirty="0"/>
              <a:t>$75 supply fee for children in the 2s class</a:t>
            </a:r>
            <a:r>
              <a:rPr lang="en-US" sz="1608" dirty="0"/>
              <a:t>, a </a:t>
            </a:r>
            <a:r>
              <a:rPr lang="en-US" sz="1608" b="1" dirty="0"/>
              <a:t>$100 supply fee for children in the 3-4s classes</a:t>
            </a:r>
            <a:r>
              <a:rPr lang="en-US" sz="1608" dirty="0"/>
              <a:t>, as well as </a:t>
            </a:r>
            <a:r>
              <a:rPr lang="en-US" sz="1608" b="1" dirty="0"/>
              <a:t>May 2026’s non-refundable tuition</a:t>
            </a:r>
            <a:r>
              <a:rPr lang="en-US" sz="1608" dirty="0"/>
              <a:t>.</a:t>
            </a:r>
          </a:p>
          <a:p>
            <a:endParaRPr lang="en-US" sz="1608" dirty="0"/>
          </a:p>
          <a:p>
            <a:r>
              <a:rPr lang="en-US" sz="1608" dirty="0"/>
              <a:t>Please make checks payable to McMannen UMC Preschool and put your child’s name on the memo line. If paying by credit, bank draft or debit, please go to the McMannen website (</a:t>
            </a:r>
            <a:r>
              <a:rPr lang="en-US" sz="1608" dirty="0">
                <a:hlinkClick r:id="rId3"/>
              </a:rPr>
              <a:t>www.mcmannenumc.org</a:t>
            </a:r>
            <a:r>
              <a:rPr lang="en-US" sz="1608" dirty="0"/>
              <a:t>), choose “Online Giving”, and select “Preschool Tuition:” in the drop-down list. Currently enrolled parents may use their Realm account to pay.</a:t>
            </a:r>
          </a:p>
          <a:p>
            <a:endParaRPr lang="en-US" sz="1608" dirty="0"/>
          </a:p>
          <a:p>
            <a:pPr algn="ctr"/>
            <a:r>
              <a:rPr lang="en-US" sz="1608"/>
              <a:t>2025-2026 </a:t>
            </a:r>
            <a:r>
              <a:rPr lang="en-US" sz="1608" dirty="0"/>
              <a:t>Parent Agreement</a:t>
            </a:r>
          </a:p>
          <a:p>
            <a:r>
              <a:rPr lang="en-US" sz="1608" dirty="0"/>
              <a:t>I understand that because safety is so important, a yearly background check will be performed on all Preschool Staff. This form is complete to the best of my knowledge at this date and that by signing this I agree that the fees outlined above are non-refundable.</a:t>
            </a:r>
          </a:p>
          <a:p>
            <a:endParaRPr lang="en-US" sz="1608" dirty="0"/>
          </a:p>
          <a:p>
            <a:r>
              <a:rPr lang="en-US" sz="1608" dirty="0"/>
              <a:t>Signature of Parent/Guardian ________________________ Date__________</a:t>
            </a:r>
          </a:p>
          <a:p>
            <a:pPr algn="ctr"/>
            <a:endParaRPr lang="en-US" sz="1506" i="1" dirty="0"/>
          </a:p>
          <a:p>
            <a:pPr algn="ctr"/>
            <a:r>
              <a:rPr lang="en-US" sz="1506" i="1" dirty="0"/>
              <a:t>This completed form may be photocopied for use within the Preschool Ministry.</a:t>
            </a:r>
          </a:p>
        </p:txBody>
      </p:sp>
    </p:spTree>
    <p:extLst>
      <p:ext uri="{BB962C8B-B14F-4D97-AF65-F5344CB8AC3E}">
        <p14:creationId xmlns:p14="http://schemas.microsoft.com/office/powerpoint/2010/main" val="28840219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1274</TotalTime>
  <Words>392</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McMannen UMC</dc:creator>
  <cp:lastModifiedBy>Dana Newton</cp:lastModifiedBy>
  <cp:revision>6</cp:revision>
  <cp:lastPrinted>2024-01-11T12:12:24Z</cp:lastPrinted>
  <dcterms:created xsi:type="dcterms:W3CDTF">2023-01-09T17:20:35Z</dcterms:created>
  <dcterms:modified xsi:type="dcterms:W3CDTF">2025-01-03T15:05:10Z</dcterms:modified>
</cp:coreProperties>
</file>