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6" r:id="rId3"/>
  </p:sldIdLst>
  <p:sldSz cx="7315200" cy="96012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B85B2C0-FC02-44D7-B830-6E015B8E43AA}" v="1" dt="2026-01-20T01:08:55.8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5" d="100"/>
          <a:sy n="65" d="100"/>
        </p:scale>
        <p:origin x="2357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cMannen UMC" userId="09d33e17e7b75b74" providerId="LiveId" clId="{ADDBE125-0F00-47D0-9390-6F22A3BF1ED5}"/>
    <pc:docChg chg="undo custSel modSld sldOrd">
      <pc:chgData name="McMannen UMC" userId="09d33e17e7b75b74" providerId="LiveId" clId="{ADDBE125-0F00-47D0-9390-6F22A3BF1ED5}" dt="2026-02-05T21:57:54.959" v="2440" actId="20577"/>
      <pc:docMkLst>
        <pc:docMk/>
      </pc:docMkLst>
      <pc:sldChg chg="modSp mod ord">
        <pc:chgData name="McMannen UMC" userId="09d33e17e7b75b74" providerId="LiveId" clId="{ADDBE125-0F00-47D0-9390-6F22A3BF1ED5}" dt="2026-02-05T21:57:54.959" v="2440" actId="20577"/>
        <pc:sldMkLst>
          <pc:docMk/>
          <pc:sldMk cId="1951919017" sldId="256"/>
        </pc:sldMkLst>
        <pc:spChg chg="mod">
          <ac:chgData name="McMannen UMC" userId="09d33e17e7b75b74" providerId="LiveId" clId="{ADDBE125-0F00-47D0-9390-6F22A3BF1ED5}" dt="2026-01-20T00:39:06.186" v="3" actId="20577"/>
          <ac:spMkLst>
            <pc:docMk/>
            <pc:sldMk cId="1951919017" sldId="256"/>
            <ac:spMk id="4" creationId="{C3534B78-9912-1F48-A959-7C291FF25748}"/>
          </ac:spMkLst>
        </pc:spChg>
        <pc:spChg chg="mod">
          <ac:chgData name="McMannen UMC" userId="09d33e17e7b75b74" providerId="LiveId" clId="{ADDBE125-0F00-47D0-9390-6F22A3BF1ED5}" dt="2026-02-05T21:57:54.959" v="2440" actId="20577"/>
          <ac:spMkLst>
            <pc:docMk/>
            <pc:sldMk cId="1951919017" sldId="256"/>
            <ac:spMk id="9" creationId="{24A8B236-B31D-9563-6391-BA695207D1DB}"/>
          </ac:spMkLst>
        </pc:spChg>
      </pc:sldChg>
      <pc:sldChg chg="modSp mod">
        <pc:chgData name="McMannen UMC" userId="09d33e17e7b75b74" providerId="LiveId" clId="{ADDBE125-0F00-47D0-9390-6F22A3BF1ED5}" dt="2026-01-20T14:17:46.669" v="2434" actId="20577"/>
        <pc:sldMkLst>
          <pc:docMk/>
          <pc:sldMk cId="2884021922" sldId="257"/>
        </pc:sldMkLst>
        <pc:spChg chg="mod">
          <ac:chgData name="McMannen UMC" userId="09d33e17e7b75b74" providerId="LiveId" clId="{ADDBE125-0F00-47D0-9390-6F22A3BF1ED5}" dt="2026-01-20T14:17:46.669" v="2434" actId="20577"/>
          <ac:spMkLst>
            <pc:docMk/>
            <pc:sldMk cId="2884021922" sldId="257"/>
            <ac:spMk id="5" creationId="{C57BD935-3A1F-A85D-9CBE-7D954D94C49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571308"/>
            <a:ext cx="6217920" cy="3342640"/>
          </a:xfrm>
        </p:spPr>
        <p:txBody>
          <a:bodyPr anchor="b"/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42853"/>
            <a:ext cx="5486400" cy="2318067"/>
          </a:xfrm>
        </p:spPr>
        <p:txBody>
          <a:bodyPr/>
          <a:lstStyle>
            <a:lvl1pPr marL="0" indent="0" algn="ctr">
              <a:buNone/>
              <a:defRPr sz="1920"/>
            </a:lvl1pPr>
            <a:lvl2pPr marL="365760" indent="0" algn="ctr">
              <a:buNone/>
              <a:defRPr sz="1600"/>
            </a:lvl2pPr>
            <a:lvl3pPr marL="731520" indent="0" algn="ctr">
              <a:buNone/>
              <a:defRPr sz="1440"/>
            </a:lvl3pPr>
            <a:lvl4pPr marL="1097280" indent="0" algn="ctr">
              <a:buNone/>
              <a:defRPr sz="1280"/>
            </a:lvl4pPr>
            <a:lvl5pPr marL="1463040" indent="0" algn="ctr">
              <a:buNone/>
              <a:defRPr sz="1280"/>
            </a:lvl5pPr>
            <a:lvl6pPr marL="1828800" indent="0" algn="ctr">
              <a:buNone/>
              <a:defRPr sz="1280"/>
            </a:lvl6pPr>
            <a:lvl7pPr marL="2194560" indent="0" algn="ctr">
              <a:buNone/>
              <a:defRPr sz="1280"/>
            </a:lvl7pPr>
            <a:lvl8pPr marL="2560320" indent="0" algn="ctr">
              <a:buNone/>
              <a:defRPr sz="1280"/>
            </a:lvl8pPr>
            <a:lvl9pPr marL="2926080" indent="0" algn="ctr">
              <a:buNone/>
              <a:defRPr sz="12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1116B-817B-4B9C-BB96-AB76EC51BB56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F34F5-D5C4-46A6-AA48-4937833E46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958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1116B-817B-4B9C-BB96-AB76EC51BB56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F34F5-D5C4-46A6-AA48-4937833E46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83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34940" y="511175"/>
            <a:ext cx="1577340" cy="81365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11175"/>
            <a:ext cx="4640580" cy="813657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1116B-817B-4B9C-BB96-AB76EC51BB56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F34F5-D5C4-46A6-AA48-4937833E46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738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1116B-817B-4B9C-BB96-AB76EC51BB56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F34F5-D5C4-46A6-AA48-4937833E46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97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110" y="2393635"/>
            <a:ext cx="6309360" cy="3993832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9110" y="6425250"/>
            <a:ext cx="6309360" cy="2100262"/>
          </a:xfrm>
        </p:spPr>
        <p:txBody>
          <a:bodyPr/>
          <a:lstStyle>
            <a:lvl1pPr marL="0" indent="0">
              <a:buNone/>
              <a:defRPr sz="1920">
                <a:solidFill>
                  <a:schemeClr val="tx1"/>
                </a:solidFill>
              </a:defRPr>
            </a:lvl1pPr>
            <a:lvl2pPr marL="3657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73152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3pPr>
            <a:lvl4pPr marL="109728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4pPr>
            <a:lvl5pPr marL="146304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5pPr>
            <a:lvl6pPr marL="182880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6pPr>
            <a:lvl7pPr marL="219456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7pPr>
            <a:lvl8pPr marL="256032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8pPr>
            <a:lvl9pPr marL="292608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1116B-817B-4B9C-BB96-AB76EC51BB56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F34F5-D5C4-46A6-AA48-4937833E46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532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2555875"/>
            <a:ext cx="3108960" cy="60918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03320" y="2555875"/>
            <a:ext cx="3108960" cy="60918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1116B-817B-4B9C-BB96-AB76EC51BB56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F34F5-D5C4-46A6-AA48-4937833E46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598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511177"/>
            <a:ext cx="6309360" cy="18557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874" y="2353628"/>
            <a:ext cx="3094672" cy="1153477"/>
          </a:xfrm>
        </p:spPr>
        <p:txBody>
          <a:bodyPr anchor="b"/>
          <a:lstStyle>
            <a:lvl1pPr marL="0" indent="0">
              <a:buNone/>
              <a:defRPr sz="1920" b="1"/>
            </a:lvl1pPr>
            <a:lvl2pPr marL="365760" indent="0">
              <a:buNone/>
              <a:defRPr sz="1600" b="1"/>
            </a:lvl2pPr>
            <a:lvl3pPr marL="731520" indent="0">
              <a:buNone/>
              <a:defRPr sz="1440" b="1"/>
            </a:lvl3pPr>
            <a:lvl4pPr marL="1097280" indent="0">
              <a:buNone/>
              <a:defRPr sz="1280" b="1"/>
            </a:lvl4pPr>
            <a:lvl5pPr marL="1463040" indent="0">
              <a:buNone/>
              <a:defRPr sz="1280" b="1"/>
            </a:lvl5pPr>
            <a:lvl6pPr marL="1828800" indent="0">
              <a:buNone/>
              <a:defRPr sz="1280" b="1"/>
            </a:lvl6pPr>
            <a:lvl7pPr marL="2194560" indent="0">
              <a:buNone/>
              <a:defRPr sz="1280" b="1"/>
            </a:lvl7pPr>
            <a:lvl8pPr marL="2560320" indent="0">
              <a:buNone/>
              <a:defRPr sz="1280" b="1"/>
            </a:lvl8pPr>
            <a:lvl9pPr marL="2926080" indent="0">
              <a:buNone/>
              <a:defRPr sz="12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874" y="3507105"/>
            <a:ext cx="3094672" cy="51584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03320" y="2353628"/>
            <a:ext cx="3109913" cy="1153477"/>
          </a:xfrm>
        </p:spPr>
        <p:txBody>
          <a:bodyPr anchor="b"/>
          <a:lstStyle>
            <a:lvl1pPr marL="0" indent="0">
              <a:buNone/>
              <a:defRPr sz="1920" b="1"/>
            </a:lvl1pPr>
            <a:lvl2pPr marL="365760" indent="0">
              <a:buNone/>
              <a:defRPr sz="1600" b="1"/>
            </a:lvl2pPr>
            <a:lvl3pPr marL="731520" indent="0">
              <a:buNone/>
              <a:defRPr sz="1440" b="1"/>
            </a:lvl3pPr>
            <a:lvl4pPr marL="1097280" indent="0">
              <a:buNone/>
              <a:defRPr sz="1280" b="1"/>
            </a:lvl4pPr>
            <a:lvl5pPr marL="1463040" indent="0">
              <a:buNone/>
              <a:defRPr sz="1280" b="1"/>
            </a:lvl5pPr>
            <a:lvl6pPr marL="1828800" indent="0">
              <a:buNone/>
              <a:defRPr sz="1280" b="1"/>
            </a:lvl6pPr>
            <a:lvl7pPr marL="2194560" indent="0">
              <a:buNone/>
              <a:defRPr sz="1280" b="1"/>
            </a:lvl7pPr>
            <a:lvl8pPr marL="2560320" indent="0">
              <a:buNone/>
              <a:defRPr sz="1280" b="1"/>
            </a:lvl8pPr>
            <a:lvl9pPr marL="2926080" indent="0">
              <a:buNone/>
              <a:defRPr sz="12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03320" y="3507105"/>
            <a:ext cx="3109913" cy="51584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1116B-817B-4B9C-BB96-AB76EC51BB56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F34F5-D5C4-46A6-AA48-4937833E46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824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1116B-817B-4B9C-BB96-AB76EC51BB56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F34F5-D5C4-46A6-AA48-4937833E46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018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1116B-817B-4B9C-BB96-AB76EC51BB56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F34F5-D5C4-46A6-AA48-4937833E46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452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640080"/>
            <a:ext cx="2359342" cy="2240280"/>
          </a:xfrm>
        </p:spPr>
        <p:txBody>
          <a:bodyPr anchor="b"/>
          <a:lstStyle>
            <a:lvl1pPr>
              <a:defRPr sz="25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09913" y="1382397"/>
            <a:ext cx="3703320" cy="6823075"/>
          </a:xfrm>
        </p:spPr>
        <p:txBody>
          <a:bodyPr/>
          <a:lstStyle>
            <a:lvl1pPr>
              <a:defRPr sz="2560"/>
            </a:lvl1pPr>
            <a:lvl2pPr>
              <a:defRPr sz="2240"/>
            </a:lvl2pPr>
            <a:lvl3pPr>
              <a:defRPr sz="192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3" y="2880360"/>
            <a:ext cx="2359342" cy="5336223"/>
          </a:xfrm>
        </p:spPr>
        <p:txBody>
          <a:bodyPr/>
          <a:lstStyle>
            <a:lvl1pPr marL="0" indent="0">
              <a:buNone/>
              <a:defRPr sz="1280"/>
            </a:lvl1pPr>
            <a:lvl2pPr marL="365760" indent="0">
              <a:buNone/>
              <a:defRPr sz="1120"/>
            </a:lvl2pPr>
            <a:lvl3pPr marL="731520" indent="0">
              <a:buNone/>
              <a:defRPr sz="960"/>
            </a:lvl3pPr>
            <a:lvl4pPr marL="1097280" indent="0">
              <a:buNone/>
              <a:defRPr sz="800"/>
            </a:lvl4pPr>
            <a:lvl5pPr marL="1463040" indent="0">
              <a:buNone/>
              <a:defRPr sz="800"/>
            </a:lvl5pPr>
            <a:lvl6pPr marL="1828800" indent="0">
              <a:buNone/>
              <a:defRPr sz="800"/>
            </a:lvl6pPr>
            <a:lvl7pPr marL="2194560" indent="0">
              <a:buNone/>
              <a:defRPr sz="800"/>
            </a:lvl7pPr>
            <a:lvl8pPr marL="2560320" indent="0">
              <a:buNone/>
              <a:defRPr sz="800"/>
            </a:lvl8pPr>
            <a:lvl9pPr marL="292608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1116B-817B-4B9C-BB96-AB76EC51BB56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F34F5-D5C4-46A6-AA48-4937833E46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7997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640080"/>
            <a:ext cx="2359342" cy="2240280"/>
          </a:xfrm>
        </p:spPr>
        <p:txBody>
          <a:bodyPr anchor="b"/>
          <a:lstStyle>
            <a:lvl1pPr>
              <a:defRPr sz="25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09913" y="1382397"/>
            <a:ext cx="3703320" cy="6823075"/>
          </a:xfrm>
        </p:spPr>
        <p:txBody>
          <a:bodyPr anchor="t"/>
          <a:lstStyle>
            <a:lvl1pPr marL="0" indent="0">
              <a:buNone/>
              <a:defRPr sz="2560"/>
            </a:lvl1pPr>
            <a:lvl2pPr marL="365760" indent="0">
              <a:buNone/>
              <a:defRPr sz="2240"/>
            </a:lvl2pPr>
            <a:lvl3pPr marL="731520" indent="0">
              <a:buNone/>
              <a:defRPr sz="1920"/>
            </a:lvl3pPr>
            <a:lvl4pPr marL="1097280" indent="0">
              <a:buNone/>
              <a:defRPr sz="1600"/>
            </a:lvl4pPr>
            <a:lvl5pPr marL="1463040" indent="0">
              <a:buNone/>
              <a:defRPr sz="1600"/>
            </a:lvl5pPr>
            <a:lvl6pPr marL="1828800" indent="0">
              <a:buNone/>
              <a:defRPr sz="1600"/>
            </a:lvl6pPr>
            <a:lvl7pPr marL="2194560" indent="0">
              <a:buNone/>
              <a:defRPr sz="1600"/>
            </a:lvl7pPr>
            <a:lvl8pPr marL="2560320" indent="0">
              <a:buNone/>
              <a:defRPr sz="1600"/>
            </a:lvl8pPr>
            <a:lvl9pPr marL="292608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3" y="2880360"/>
            <a:ext cx="2359342" cy="5336223"/>
          </a:xfrm>
        </p:spPr>
        <p:txBody>
          <a:bodyPr/>
          <a:lstStyle>
            <a:lvl1pPr marL="0" indent="0">
              <a:buNone/>
              <a:defRPr sz="1280"/>
            </a:lvl1pPr>
            <a:lvl2pPr marL="365760" indent="0">
              <a:buNone/>
              <a:defRPr sz="1120"/>
            </a:lvl2pPr>
            <a:lvl3pPr marL="731520" indent="0">
              <a:buNone/>
              <a:defRPr sz="960"/>
            </a:lvl3pPr>
            <a:lvl4pPr marL="1097280" indent="0">
              <a:buNone/>
              <a:defRPr sz="800"/>
            </a:lvl4pPr>
            <a:lvl5pPr marL="1463040" indent="0">
              <a:buNone/>
              <a:defRPr sz="800"/>
            </a:lvl5pPr>
            <a:lvl6pPr marL="1828800" indent="0">
              <a:buNone/>
              <a:defRPr sz="800"/>
            </a:lvl6pPr>
            <a:lvl7pPr marL="2194560" indent="0">
              <a:buNone/>
              <a:defRPr sz="800"/>
            </a:lvl7pPr>
            <a:lvl8pPr marL="2560320" indent="0">
              <a:buNone/>
              <a:defRPr sz="800"/>
            </a:lvl8pPr>
            <a:lvl9pPr marL="292608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1116B-817B-4B9C-BB96-AB76EC51BB56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F34F5-D5C4-46A6-AA48-4937833E46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554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511177"/>
            <a:ext cx="630936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555875"/>
            <a:ext cx="630936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8898892"/>
            <a:ext cx="164592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D1116B-817B-4B9C-BB96-AB76EC51BB56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23160" y="8898892"/>
            <a:ext cx="246888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66360" y="8898892"/>
            <a:ext cx="164592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9F34F5-D5C4-46A6-AA48-4937833E46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513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31520" rtl="0" eaLnBrk="1" latinLnBrk="0" hangingPunct="1">
        <a:lnSpc>
          <a:spcPct val="90000"/>
        </a:lnSpc>
        <a:spcBef>
          <a:spcPct val="0"/>
        </a:spcBef>
        <a:buNone/>
        <a:defRPr sz="35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73152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224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1pPr>
      <a:lvl2pPr marL="36576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56032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292608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cmannenumc.org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35F26E35-3F9E-86D7-7AC3-E220AB279E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6169" y="190203"/>
            <a:ext cx="1502859" cy="150285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57BD935-3A1F-A85D-9CBE-7D954D94C49B}"/>
              </a:ext>
            </a:extLst>
          </p:cNvPr>
          <p:cNvSpPr txBox="1"/>
          <p:nvPr/>
        </p:nvSpPr>
        <p:spPr>
          <a:xfrm>
            <a:off x="322050" y="1797242"/>
            <a:ext cx="6671095" cy="6989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8" b="1" dirty="0"/>
              <a:t>                                      2026-2027 Student Application </a:t>
            </a:r>
          </a:p>
          <a:p>
            <a:endParaRPr lang="en-US" sz="1608" dirty="0"/>
          </a:p>
          <a:p>
            <a:r>
              <a:rPr lang="en-US" sz="1608" b="1" dirty="0"/>
              <a:t>To register: </a:t>
            </a:r>
          </a:p>
          <a:p>
            <a:r>
              <a:rPr lang="en-US" sz="1608" b="1" dirty="0"/>
              <a:t>Complete, sign and return </a:t>
            </a:r>
            <a:r>
              <a:rPr lang="en-US" sz="1608" dirty="0"/>
              <a:t>the attached </a:t>
            </a:r>
            <a:r>
              <a:rPr lang="en-US" sz="1608" b="1" dirty="0"/>
              <a:t>application form </a:t>
            </a:r>
            <a:r>
              <a:rPr lang="en-US" sz="1608" dirty="0"/>
              <a:t>along with the following </a:t>
            </a:r>
            <a:r>
              <a:rPr lang="en-US" sz="1608" b="1" dirty="0"/>
              <a:t>non-refundable fees:</a:t>
            </a:r>
            <a:endParaRPr lang="en-US" sz="1608" dirty="0"/>
          </a:p>
          <a:p>
            <a:endParaRPr lang="en-US" sz="1608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8" b="1" dirty="0"/>
              <a:t>$85.00 registration fee </a:t>
            </a:r>
            <a:r>
              <a:rPr lang="en-US" sz="1608" dirty="0"/>
              <a:t>($150/family)</a:t>
            </a:r>
            <a:endParaRPr lang="en-US" sz="1608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8" b="1" dirty="0"/>
              <a:t>$100.00 supply fee per student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8" b="1" dirty="0"/>
              <a:t>Tuition for May 2027 </a:t>
            </a:r>
            <a:r>
              <a:rPr lang="en-US" sz="1608" dirty="0"/>
              <a:t>(in advance)</a:t>
            </a:r>
          </a:p>
          <a:p>
            <a:r>
              <a:rPr lang="en-US" sz="1608" b="1" dirty="0"/>
              <a:t> </a:t>
            </a:r>
            <a:endParaRPr lang="en-US" sz="1608" dirty="0"/>
          </a:p>
          <a:p>
            <a:r>
              <a:rPr lang="en-US" sz="1608" b="1" dirty="0"/>
              <a:t>Make checks payable to McMannen UMC Preschool. </a:t>
            </a:r>
            <a:r>
              <a:rPr lang="en-US" sz="1608" dirty="0"/>
              <a:t>Please write your child’s name on the memo line. </a:t>
            </a:r>
          </a:p>
          <a:p>
            <a:endParaRPr lang="en-US" sz="1608" dirty="0"/>
          </a:p>
          <a:p>
            <a:r>
              <a:rPr lang="en-US" sz="1608" dirty="0"/>
              <a:t>If paying by </a:t>
            </a:r>
            <a:r>
              <a:rPr lang="en-US" sz="1608" b="1" dirty="0"/>
              <a:t>credit, bank draft or debit</a:t>
            </a:r>
            <a:r>
              <a:rPr lang="en-US" sz="1608" dirty="0"/>
              <a:t>, please go to the McMannen website (</a:t>
            </a:r>
            <a:r>
              <a:rPr lang="en-US" sz="1608" dirty="0">
                <a:hlinkClick r:id="rId3"/>
              </a:rPr>
              <a:t>www.mcmannenumc.org</a:t>
            </a:r>
            <a:r>
              <a:rPr lang="en-US" sz="1608" dirty="0"/>
              <a:t>), choose “Online Giving”, and select “Preschool Tuition:” in the drop-down list. Currently enrolled parents may use their current </a:t>
            </a:r>
            <a:r>
              <a:rPr lang="en-US" sz="1608"/>
              <a:t>Realm account.</a:t>
            </a:r>
            <a:endParaRPr lang="en-US" sz="1608" dirty="0"/>
          </a:p>
          <a:p>
            <a:endParaRPr lang="en-US" sz="1608" dirty="0"/>
          </a:p>
          <a:p>
            <a:endParaRPr lang="en-US" sz="1608" dirty="0"/>
          </a:p>
          <a:p>
            <a:pPr algn="ctr"/>
            <a:r>
              <a:rPr lang="en-US" sz="1608" b="1" dirty="0"/>
              <a:t>2026-2027 Parent Agreement</a:t>
            </a:r>
          </a:p>
          <a:p>
            <a:endParaRPr lang="en-US" sz="1608" dirty="0"/>
          </a:p>
          <a:p>
            <a:r>
              <a:rPr lang="en-US" sz="1608" dirty="0"/>
              <a:t>By signing, I confirm that the information on the application form is complete to the best of my knowledge. I understand that the fees outlined above are non-refundable.</a:t>
            </a:r>
          </a:p>
          <a:p>
            <a:endParaRPr lang="en-US" sz="1608" dirty="0"/>
          </a:p>
          <a:p>
            <a:r>
              <a:rPr lang="en-US" sz="1608" dirty="0"/>
              <a:t>Signature of Parent/Guardian ________________________ Date__________</a:t>
            </a:r>
          </a:p>
          <a:p>
            <a:pPr algn="ctr"/>
            <a:endParaRPr lang="en-US" sz="1506" i="1" dirty="0"/>
          </a:p>
          <a:p>
            <a:pPr algn="ctr"/>
            <a:r>
              <a:rPr lang="en-US" sz="1506" i="1" dirty="0"/>
              <a:t>This completed form may be photocopied for use within the Preschool Ministry.</a:t>
            </a:r>
          </a:p>
        </p:txBody>
      </p:sp>
    </p:spTree>
    <p:extLst>
      <p:ext uri="{BB962C8B-B14F-4D97-AF65-F5344CB8AC3E}">
        <p14:creationId xmlns:p14="http://schemas.microsoft.com/office/powerpoint/2010/main" val="28840219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3534B78-9912-1F48-A959-7C291FF25748}"/>
              </a:ext>
            </a:extLst>
          </p:cNvPr>
          <p:cNvSpPr txBox="1"/>
          <p:nvPr/>
        </p:nvSpPr>
        <p:spPr>
          <a:xfrm>
            <a:off x="215565" y="229331"/>
            <a:ext cx="3902992" cy="439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59" b="1" dirty="0"/>
              <a:t>2026-2027 Student Application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700D930-0E32-820A-9BDF-3D69029FFA00}"/>
              </a:ext>
            </a:extLst>
          </p:cNvPr>
          <p:cNvSpPr txBox="1"/>
          <p:nvPr/>
        </p:nvSpPr>
        <p:spPr>
          <a:xfrm>
            <a:off x="239359" y="1179575"/>
            <a:ext cx="6836481" cy="52488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Child’s Full Name ______________________________ Preferred Name ________________</a:t>
            </a:r>
          </a:p>
          <a:p>
            <a:r>
              <a:rPr lang="en-US" sz="1400" dirty="0"/>
              <a:t>Child’s Date of Birth (Including the year) ___________________</a:t>
            </a:r>
          </a:p>
          <a:p>
            <a:r>
              <a:rPr lang="en-US" sz="1400" dirty="0"/>
              <a:t>Home Address______________________________________________________________</a:t>
            </a:r>
          </a:p>
          <a:p>
            <a:endParaRPr lang="en-US" sz="1400" dirty="0"/>
          </a:p>
          <a:p>
            <a:r>
              <a:rPr lang="en-US" sz="1400" dirty="0"/>
              <a:t>Mother:</a:t>
            </a:r>
          </a:p>
          <a:p>
            <a:r>
              <a:rPr lang="en-US" sz="1400" dirty="0"/>
              <a:t>Full Name ______________________________Cell # _________________________</a:t>
            </a:r>
          </a:p>
          <a:p>
            <a:r>
              <a:rPr lang="en-US" sz="1400" dirty="0"/>
              <a:t>Workplace _____________ Email _______________________________________________</a:t>
            </a:r>
          </a:p>
          <a:p>
            <a:r>
              <a:rPr lang="en-US" sz="1400" dirty="0"/>
              <a:t>Father:</a:t>
            </a:r>
          </a:p>
          <a:p>
            <a:r>
              <a:rPr lang="en-US" sz="1400" dirty="0"/>
              <a:t>Full Name ______________________________Cell # _________________________</a:t>
            </a:r>
          </a:p>
          <a:p>
            <a:r>
              <a:rPr lang="en-US" sz="1400" dirty="0"/>
              <a:t>Workplace _____________ Email _______________________________________________</a:t>
            </a:r>
          </a:p>
          <a:p>
            <a:endParaRPr lang="en-US" sz="1400" dirty="0"/>
          </a:p>
          <a:p>
            <a:r>
              <a:rPr lang="en-US" sz="1400" dirty="0"/>
              <a:t>Any Known Allergies or Medical Problems ________________________________________</a:t>
            </a:r>
          </a:p>
          <a:p>
            <a:endParaRPr lang="en-US" sz="1400" dirty="0"/>
          </a:p>
          <a:p>
            <a:r>
              <a:rPr lang="en-US" sz="1400" dirty="0"/>
              <a:t>Any Court-Appointed Restrictions? No ____ Yes ____ (If yes, please explain and provide copies of necessary documents)</a:t>
            </a:r>
          </a:p>
          <a:p>
            <a:endParaRPr lang="en-US" sz="1400" dirty="0"/>
          </a:p>
          <a:p>
            <a:r>
              <a:rPr lang="en-US" sz="1400" dirty="0"/>
              <a:t>Names of individuals allowed to pick up your child __________________________________________________________________________</a:t>
            </a:r>
          </a:p>
          <a:p>
            <a:endParaRPr lang="en-US" sz="1400" dirty="0"/>
          </a:p>
          <a:p>
            <a:r>
              <a:rPr lang="en-US" sz="1400" dirty="0"/>
              <a:t>Do you have a church home? _____ If yes, what is its name __________________________</a:t>
            </a:r>
          </a:p>
          <a:p>
            <a:endParaRPr lang="en-US" sz="1400" dirty="0"/>
          </a:p>
          <a:p>
            <a:r>
              <a:rPr lang="en-US" sz="1400" dirty="0"/>
              <a:t>How did you find out about the preschool? _______________________________________</a:t>
            </a:r>
          </a:p>
          <a:p>
            <a:endParaRPr lang="en-US" sz="1100" dirty="0"/>
          </a:p>
          <a:p>
            <a:endParaRPr lang="en-US" sz="1608" dirty="0"/>
          </a:p>
        </p:txBody>
      </p:sp>
      <p:pic>
        <p:nvPicPr>
          <p:cNvPr id="7" name="Picture 6" descr="Logo&#10;&#10;Description automatically generated">
            <a:extLst>
              <a:ext uri="{FF2B5EF4-FFF2-40B4-BE49-F238E27FC236}">
                <a16:creationId xmlns:a16="http://schemas.microsoft.com/office/drawing/2014/main" id="{EE33915E-2D06-E849-1752-49E577B92F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4277" y="-159655"/>
            <a:ext cx="1217963" cy="1217963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24A8B236-B31D-9563-6391-BA695207D1DB}"/>
              </a:ext>
            </a:extLst>
          </p:cNvPr>
          <p:cNvSpPr txBox="1"/>
          <p:nvPr/>
        </p:nvSpPr>
        <p:spPr>
          <a:xfrm>
            <a:off x="1376665" y="6047882"/>
            <a:ext cx="4561867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/>
              <a:t>Classes/Tuition</a:t>
            </a:r>
          </a:p>
          <a:p>
            <a:r>
              <a:rPr lang="en-US" sz="1600" b="1" dirty="0"/>
              <a:t>One-Year-Olds </a:t>
            </a:r>
            <a:r>
              <a:rPr lang="en-US" sz="1600" i="1" dirty="0"/>
              <a:t>(must be one by August 31, 2026)</a:t>
            </a:r>
          </a:p>
          <a:p>
            <a:r>
              <a:rPr lang="en-US" sz="1600" b="1" dirty="0"/>
              <a:t>_____ Tuesday and Thursday  $255.00/month</a:t>
            </a:r>
          </a:p>
          <a:p>
            <a:endParaRPr lang="en-US" sz="1600" b="1" dirty="0"/>
          </a:p>
          <a:p>
            <a:r>
              <a:rPr lang="en-US" sz="1600" b="1" dirty="0"/>
              <a:t>Two-Year-Olds </a:t>
            </a:r>
            <a:r>
              <a:rPr lang="en-US" sz="1600" i="1" dirty="0"/>
              <a:t>(must be two by August 31, 2026)</a:t>
            </a:r>
          </a:p>
          <a:p>
            <a:r>
              <a:rPr lang="en-US" sz="1600" b="1" dirty="0"/>
              <a:t>_____ Monday, Wednesday, Friday  $315.00/month</a:t>
            </a:r>
          </a:p>
          <a:p>
            <a:endParaRPr lang="en-US" sz="1600" b="1" dirty="0"/>
          </a:p>
          <a:p>
            <a:r>
              <a:rPr lang="en-US" sz="1600" b="1" dirty="0"/>
              <a:t>Three-Year-Olds </a:t>
            </a:r>
            <a:r>
              <a:rPr lang="en-US" sz="1600" i="1" dirty="0"/>
              <a:t>(must be three by August 31, 2026)</a:t>
            </a:r>
          </a:p>
          <a:p>
            <a:r>
              <a:rPr lang="en-US" sz="1600" b="1" dirty="0"/>
              <a:t>_____ Monday through </a:t>
            </a:r>
            <a:r>
              <a:rPr lang="en-US" sz="1600" b="1"/>
              <a:t>Friday  $415.00</a:t>
            </a:r>
            <a:r>
              <a:rPr lang="en-US" sz="1600" b="1" dirty="0"/>
              <a:t>/month</a:t>
            </a:r>
          </a:p>
          <a:p>
            <a:endParaRPr lang="en-US" sz="1600" b="1" dirty="0"/>
          </a:p>
          <a:p>
            <a:r>
              <a:rPr lang="en-US" sz="1600" b="1" dirty="0"/>
              <a:t>Four-Year-Olds </a:t>
            </a:r>
            <a:r>
              <a:rPr lang="en-US" sz="1600" i="1" dirty="0"/>
              <a:t>(must be four by August 31, 2026)</a:t>
            </a:r>
          </a:p>
          <a:p>
            <a:r>
              <a:rPr lang="en-US" sz="1600" b="1" dirty="0"/>
              <a:t>_____ Monday through Friday  $415.00/month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19190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1331</TotalTime>
  <Words>361</Words>
  <Application>Microsoft Office PowerPoint</Application>
  <PresentationFormat>Custom</PresentationFormat>
  <Paragraphs>54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McMannen UMC</dc:creator>
  <cp:lastModifiedBy>McMannen UMC</cp:lastModifiedBy>
  <cp:revision>7</cp:revision>
  <cp:lastPrinted>2024-01-11T12:12:24Z</cp:lastPrinted>
  <dcterms:created xsi:type="dcterms:W3CDTF">2023-01-09T17:20:35Z</dcterms:created>
  <dcterms:modified xsi:type="dcterms:W3CDTF">2026-02-05T21:57:55Z</dcterms:modified>
</cp:coreProperties>
</file>