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66" r:id="rId2"/>
  </p:sldMasterIdLst>
  <p:sldIdLst>
    <p:sldId id="277" r:id="rId3"/>
    <p:sldId id="257" r:id="rId4"/>
    <p:sldId id="259" r:id="rId5"/>
    <p:sldId id="260" r:id="rId6"/>
    <p:sldId id="261" r:id="rId7"/>
    <p:sldId id="275" r:id="rId8"/>
    <p:sldId id="276" r:id="rId9"/>
    <p:sldId id="263" r:id="rId10"/>
    <p:sldId id="262" r:id="rId11"/>
    <p:sldId id="264" r:id="rId12"/>
    <p:sldId id="265" r:id="rId13"/>
    <p:sldId id="266" r:id="rId14"/>
    <p:sldId id="267" r:id="rId15"/>
    <p:sldId id="268" r:id="rId16"/>
    <p:sldId id="274" r:id="rId17"/>
  </p:sldIdLst>
  <p:sldSz cx="9144000" cy="6858000" type="letter"/>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6EF6C1-3C56-48F6-A957-9F84B2A660D3}" v="3" dt="2024-01-12T12:03:58.8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82" d="100"/>
          <a:sy n="82" d="100"/>
        </p:scale>
        <p:origin x="127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1A6662E-FAF4-44BC-88B5-85A7CBFB6D30}" type="datetime1">
              <a:rPr lang="en-US" smtClean="0"/>
              <a:pPr/>
              <a:t>1/12/2024</a:t>
            </a:fld>
            <a:endParaRPr lang="en-US" dirty="0"/>
          </a:p>
        </p:txBody>
      </p:sp>
      <p:sp>
        <p:nvSpPr>
          <p:cNvPr id="5" name="Footer Placeholder 4"/>
          <p:cNvSpPr>
            <a:spLocks noGrp="1"/>
          </p:cNvSpPr>
          <p:nvPr>
            <p:ph type="ftr" sz="quarter" idx="11"/>
          </p:nvPr>
        </p:nvSpPr>
        <p:spPr/>
        <p:txBody>
          <a:bodyPr/>
          <a:lstStyle/>
          <a:p>
            <a:endParaRPr lang="en-US">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831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55F08A-1E71-4B2B-BB49-E743F2903911}" type="datetime1">
              <a:rPr lang="en-US" smtClean="0"/>
              <a:t>1/12/2024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493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417D9E-721A-44BB-8863-9873FE64DA75}" type="datetime1">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226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31DA2F-80B8-49CF-99FB-5ABCA53A607A}" type="datetime1">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53114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852172-E6C9-4B6C-929A-A9DE3837BBF1}" type="datetime1">
              <a:rPr lang="en-US" smtClean="0"/>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462591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B41CFF-90C9-47B3-9DA1-F2BF8D839F7E}" type="datetime1">
              <a:rPr lang="en-US" smtClean="0"/>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4324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048FA-06AB-4884-A69B-986B96E68A24}" type="datetime1">
              <a:rPr lang="en-US" smtClean="0"/>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98806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DB7ABA-0172-4F9C-889D-567164F66BCD}" type="datetime1">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92885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8AC6A5B-8AE7-4A41-B5A7-9ADC6686DC18}" type="datetime1">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71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559632-1575-4E14-B53B-3DC3D5ED3947}" type="datetime1">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478021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4A6868-2568-4CC9-B302-F37117B01A6E}" type="datetime1">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722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46CE7D5-CF57-46EF-B807-FDD0502418D4}" type="datetimeFigureOut">
              <a:rPr lang="en-US" smtClean="0"/>
              <a:t>1/12/2024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46CE7D5-CF57-46EF-B807-FDD0502418D4}" type="datetimeFigureOut">
              <a:rPr lang="en-US" smtClean="0"/>
              <a:t>1/12/2024</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30EA680-D336-4FF7-8B7A-9848BB0A1C32}"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957917"/>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log.dnevnik.hr/uciteljicarosana"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thebluediamondgallery.com/typewriter/p/procedures.html" TargetMode="External"/><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www.mcmannenumc.org" TargetMode="External"/><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https://glossarissimo.wordpress.com/2014/09/12/en-financial-aid-scholarships-glossary-sdsu-edu/" TargetMode="External"/><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hyperlink" Target="http://pixel-slinger.deviantart.com/art/Elementary-School-Supplies-358344655"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www.picpedia.org/highway-signs/p/policies.html" TargetMode="External"/><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www.picpedia.org/highway-signs/p/policies.html" TargetMode="External"/><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www.picpedia.org/highway-signs/p/policies.html" TargetMode="External"/><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www.picpedia.org/highway-signs/p/policies.html" TargetMode="External"/><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http://www.picpedia.org/highway-signs/p/policies.html" TargetMode="External"/><Relationship Id="rId2" Type="http://schemas.openxmlformats.org/officeDocument/2006/relationships/image" Target="../media/image9.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een landscape&#10;&#10;Description automatically generated">
            <a:extLst>
              <a:ext uri="{FF2B5EF4-FFF2-40B4-BE49-F238E27FC236}">
                <a16:creationId xmlns:a16="http://schemas.microsoft.com/office/drawing/2014/main" id="{3DF555CE-A6DC-2746-3AA4-60F8FCCCFAD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3429000"/>
            <a:ext cx="9144000" cy="3333750"/>
          </a:xfrm>
          <a:prstGeom prst="rect">
            <a:avLst/>
          </a:prstGeom>
        </p:spPr>
      </p:pic>
      <p:sp>
        <p:nvSpPr>
          <p:cNvPr id="5" name="TextBox 4">
            <a:extLst>
              <a:ext uri="{FF2B5EF4-FFF2-40B4-BE49-F238E27FC236}">
                <a16:creationId xmlns:a16="http://schemas.microsoft.com/office/drawing/2014/main" id="{FBD74EDC-887C-751B-1ED7-83B87DF4A725}"/>
              </a:ext>
            </a:extLst>
          </p:cNvPr>
          <p:cNvSpPr txBox="1"/>
          <p:nvPr/>
        </p:nvSpPr>
        <p:spPr>
          <a:xfrm>
            <a:off x="2531249" y="1856791"/>
            <a:ext cx="4081502" cy="1384995"/>
          </a:xfrm>
          <a:prstGeom prst="rect">
            <a:avLst/>
          </a:prstGeom>
          <a:noFill/>
        </p:spPr>
        <p:txBody>
          <a:bodyPr wrap="none" rtlCol="0">
            <a:spAutoFit/>
          </a:bodyPr>
          <a:lstStyle/>
          <a:p>
            <a:pPr algn="ctr"/>
            <a:r>
              <a:rPr lang="en-US" sz="2800" dirty="0"/>
              <a:t>McMannen UMC Preschool </a:t>
            </a:r>
          </a:p>
          <a:p>
            <a:pPr algn="ctr"/>
            <a:r>
              <a:rPr lang="en-US" sz="2800" dirty="0"/>
              <a:t>2024-2025 </a:t>
            </a:r>
          </a:p>
          <a:p>
            <a:pPr algn="ctr"/>
            <a:r>
              <a:rPr lang="en-US" sz="2800" dirty="0"/>
              <a:t>Parent Handbook</a:t>
            </a:r>
          </a:p>
        </p:txBody>
      </p:sp>
      <p:pic>
        <p:nvPicPr>
          <p:cNvPr id="7" name="Picture 6" descr="A logo with a hand and stars&#10;&#10;Description automatically generated">
            <a:extLst>
              <a:ext uri="{FF2B5EF4-FFF2-40B4-BE49-F238E27FC236}">
                <a16:creationId xmlns:a16="http://schemas.microsoft.com/office/drawing/2014/main" id="{BCBD38FC-3890-BD56-A978-2E11293971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6992" y="-84275"/>
            <a:ext cx="2230016" cy="2230016"/>
          </a:xfrm>
          <a:prstGeom prst="rect">
            <a:avLst/>
          </a:prstGeom>
        </p:spPr>
      </p:pic>
    </p:spTree>
    <p:extLst>
      <p:ext uri="{BB962C8B-B14F-4D97-AF65-F5344CB8AC3E}">
        <p14:creationId xmlns:p14="http://schemas.microsoft.com/office/powerpoint/2010/main" val="1181572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BD821A-0D65-487E-8EA8-B9D7735F7DE0}"/>
              </a:ext>
            </a:extLst>
          </p:cNvPr>
          <p:cNvSpPr txBox="1"/>
          <p:nvPr/>
        </p:nvSpPr>
        <p:spPr>
          <a:xfrm>
            <a:off x="3200400" y="4343400"/>
            <a:ext cx="2743200" cy="317500"/>
          </a:xfrm>
          <a:prstGeom prst="rect">
            <a:avLst/>
          </a:prstGeom>
        </p:spPr>
        <p:txBody>
          <a:bodyPr lIns="91440" tIns="45720" rIns="91440" bIns="45720" anchor="t">
            <a:normAutofit fontScale="92500" lnSpcReduction="20000"/>
          </a:bodyPr>
          <a:lstStyle/>
          <a:p>
            <a:endParaRPr lang="en-US" dirty="0"/>
          </a:p>
        </p:txBody>
      </p:sp>
      <p:sp>
        <p:nvSpPr>
          <p:cNvPr id="5" name="TextBox 4">
            <a:extLst>
              <a:ext uri="{FF2B5EF4-FFF2-40B4-BE49-F238E27FC236}">
                <a16:creationId xmlns:a16="http://schemas.microsoft.com/office/drawing/2014/main" id="{218D0642-A7EB-4576-B5CF-F294AE61CD8B}"/>
              </a:ext>
            </a:extLst>
          </p:cNvPr>
          <p:cNvSpPr txBox="1"/>
          <p:nvPr/>
        </p:nvSpPr>
        <p:spPr>
          <a:xfrm>
            <a:off x="-1" y="0"/>
            <a:ext cx="5855567"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t>Procedures</a:t>
            </a:r>
          </a:p>
          <a:p>
            <a:endParaRPr lang="en-US" sz="1600" dirty="0"/>
          </a:p>
          <a:p>
            <a:r>
              <a:rPr lang="en-US" sz="1600" b="1" dirty="0"/>
              <a:t>Arrival and Departure Procedures</a:t>
            </a:r>
          </a:p>
          <a:p>
            <a:r>
              <a:rPr lang="en-US" sz="1600" dirty="0"/>
              <a:t>                                            </a:t>
            </a:r>
            <a:r>
              <a:rPr lang="en-US" sz="1600" i="1" dirty="0"/>
              <a:t>When dropping off your child</a:t>
            </a:r>
            <a:r>
              <a:rPr lang="en-US" sz="1600" dirty="0"/>
              <a:t>:</a:t>
            </a:r>
          </a:p>
          <a:p>
            <a:pPr marL="742950" lvl="1" indent="-285750">
              <a:buFont typeface="Arial"/>
              <a:buChar char="•"/>
            </a:pPr>
            <a:r>
              <a:rPr lang="en-US" sz="1600" dirty="0"/>
              <a:t>Please park in the gravel parking lot in the front of McMannen Church (on Neal road)</a:t>
            </a:r>
          </a:p>
          <a:p>
            <a:pPr marL="742950" lvl="1" indent="-285750">
              <a:buFont typeface="Arial"/>
              <a:buChar char="•"/>
            </a:pPr>
            <a:r>
              <a:rPr lang="en-US" sz="1600" dirty="0"/>
              <a:t>Walk with your child all the way to the door of the education building.</a:t>
            </a:r>
          </a:p>
          <a:p>
            <a:pPr marL="742950" lvl="1" indent="-285750">
              <a:buFont typeface="Arial"/>
              <a:buChar char="•"/>
            </a:pPr>
            <a:r>
              <a:rPr lang="en-US" sz="1600" dirty="0"/>
              <a:t>The director will meet you and your child at the door and administer hand sanitizer.</a:t>
            </a:r>
          </a:p>
          <a:p>
            <a:pPr marL="742950" lvl="1" indent="-285750">
              <a:buFont typeface="Arial"/>
              <a:buChar char="•"/>
            </a:pPr>
            <a:r>
              <a:rPr lang="en-US" sz="1600" dirty="0"/>
              <a:t>At this point, the director will take your child and direct them to the appropriate classroom.</a:t>
            </a:r>
          </a:p>
          <a:p>
            <a:pPr marL="742950" lvl="1" indent="-285750">
              <a:buFont typeface="Arial"/>
              <a:buChar char="•"/>
            </a:pPr>
            <a:r>
              <a:rPr lang="en-US" sz="1600" dirty="0"/>
              <a:t>No parents will be allowed inside the preschool during preschool hours (9-12). Parents must say goodbye at the door.</a:t>
            </a:r>
          </a:p>
        </p:txBody>
      </p:sp>
      <p:pic>
        <p:nvPicPr>
          <p:cNvPr id="6" name="Picture 6" descr="Diagram&#10;&#10;Description automatically generated">
            <a:extLst>
              <a:ext uri="{FF2B5EF4-FFF2-40B4-BE49-F238E27FC236}">
                <a16:creationId xmlns:a16="http://schemas.microsoft.com/office/drawing/2014/main" id="{B9AF4CBE-038C-4496-8F9A-2C8AC71AF33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855567" y="680674"/>
            <a:ext cx="2743200" cy="1833372"/>
          </a:xfrm>
          <a:prstGeom prst="rect">
            <a:avLst/>
          </a:prstGeom>
        </p:spPr>
      </p:pic>
      <p:sp>
        <p:nvSpPr>
          <p:cNvPr id="7" name="TextBox 6">
            <a:extLst>
              <a:ext uri="{FF2B5EF4-FFF2-40B4-BE49-F238E27FC236}">
                <a16:creationId xmlns:a16="http://schemas.microsoft.com/office/drawing/2014/main" id="{0B7EE5BE-CF51-4197-8CCE-BDAE0A38D83C}"/>
              </a:ext>
            </a:extLst>
          </p:cNvPr>
          <p:cNvSpPr txBox="1"/>
          <p:nvPr/>
        </p:nvSpPr>
        <p:spPr>
          <a:xfrm>
            <a:off x="6167940" y="2058988"/>
            <a:ext cx="2743200" cy="317500"/>
          </a:xfrm>
          <a:prstGeom prst="rect">
            <a:avLst/>
          </a:prstGeom>
        </p:spPr>
        <p:txBody>
          <a:bodyPr lIns="91440" tIns="45720" rIns="91440" bIns="45720" anchor="t">
            <a:normAutofit fontScale="92500" lnSpcReduction="20000"/>
          </a:bodyPr>
          <a:lstStyle/>
          <a:p>
            <a:endParaRPr lang="en-US" dirty="0"/>
          </a:p>
        </p:txBody>
      </p:sp>
      <p:sp>
        <p:nvSpPr>
          <p:cNvPr id="9" name="TextBox 8">
            <a:extLst>
              <a:ext uri="{FF2B5EF4-FFF2-40B4-BE49-F238E27FC236}">
                <a16:creationId xmlns:a16="http://schemas.microsoft.com/office/drawing/2014/main" id="{A126D747-0FC4-4987-98CB-78CCDB4878E3}"/>
              </a:ext>
            </a:extLst>
          </p:cNvPr>
          <p:cNvSpPr txBox="1"/>
          <p:nvPr/>
        </p:nvSpPr>
        <p:spPr>
          <a:xfrm>
            <a:off x="673909" y="313029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10" name="TextBox 9">
            <a:extLst>
              <a:ext uri="{FF2B5EF4-FFF2-40B4-BE49-F238E27FC236}">
                <a16:creationId xmlns:a16="http://schemas.microsoft.com/office/drawing/2014/main" id="{E1433525-DA52-4556-BCC1-B07016735973}"/>
              </a:ext>
            </a:extLst>
          </p:cNvPr>
          <p:cNvSpPr txBox="1"/>
          <p:nvPr/>
        </p:nvSpPr>
        <p:spPr>
          <a:xfrm>
            <a:off x="457200" y="3816429"/>
            <a:ext cx="8686800"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                                    </a:t>
            </a:r>
            <a:r>
              <a:rPr lang="en-US" sz="1600" i="1" dirty="0"/>
              <a:t>When picking up your child</a:t>
            </a:r>
            <a:r>
              <a:rPr lang="en-US" sz="1600" dirty="0"/>
              <a:t>:</a:t>
            </a:r>
          </a:p>
          <a:p>
            <a:pPr marL="285750" indent="-285750">
              <a:buFont typeface="Arial"/>
              <a:buChar char="•"/>
            </a:pPr>
            <a:r>
              <a:rPr lang="en-US" sz="1600" dirty="0"/>
              <a:t>We will begin loading the children in the paved parking lot at 12:00pm.</a:t>
            </a:r>
          </a:p>
          <a:p>
            <a:pPr marL="285750" indent="-285750">
              <a:buFont typeface="Arial"/>
              <a:buChar char="•"/>
            </a:pPr>
            <a:r>
              <a:rPr lang="en-US" sz="1600" b="1" dirty="0"/>
              <a:t>Please stay in your car </a:t>
            </a:r>
            <a:r>
              <a:rPr lang="en-US" sz="1600" dirty="0"/>
              <a:t>in the carpool line and be prepared to pull up as far as possible to secure your child in their car seat as soon as we shut your car door.</a:t>
            </a:r>
          </a:p>
          <a:p>
            <a:pPr marL="285750" indent="-285750">
              <a:buFont typeface="Arial"/>
              <a:buChar char="•"/>
            </a:pPr>
            <a:r>
              <a:rPr lang="en-US" sz="1600" dirty="0"/>
              <a:t>It is extremely important that a member of the preschool staff hands each child to their parent. This is a safety concern and we need your cooperation to make sure everything runs smoothly and safely.</a:t>
            </a:r>
          </a:p>
          <a:p>
            <a:pPr marL="285750" indent="-285750">
              <a:buFont typeface="Arial"/>
              <a:buChar char="•"/>
            </a:pPr>
            <a:r>
              <a:rPr lang="en-US" sz="1600" dirty="0"/>
              <a:t>If someone other than the usual driver is picking up your child, it is your responsibility to let the director know either by text or email prior to pick-up.</a:t>
            </a:r>
            <a:r>
              <a:rPr lang="en-US" sz="1600" b="1" dirty="0"/>
              <a:t> We will not let your child leave with someone other than the usual driver unless we receive word from a parent</a:t>
            </a:r>
            <a:r>
              <a:rPr lang="en-US" sz="1600" dirty="0"/>
              <a:t>. </a:t>
            </a:r>
          </a:p>
          <a:p>
            <a:pPr marL="285750" indent="-285750">
              <a:buFont typeface="Arial"/>
              <a:buChar char="•"/>
            </a:pPr>
            <a:r>
              <a:rPr lang="en-US" sz="1600" dirty="0"/>
              <a:t>If you wish to pick your child up early, please notify the teacher and director. You will ring the doorbell at the door to the preschool and your child will be brought to you. </a:t>
            </a:r>
          </a:p>
          <a:p>
            <a:pPr marL="285750" indent="-285750">
              <a:buFont typeface="Arial"/>
              <a:buChar char="•"/>
            </a:pPr>
            <a:endParaRPr lang="en-US" sz="1600" dirty="0"/>
          </a:p>
          <a:p>
            <a:endParaRPr lang="en-US" dirty="0"/>
          </a:p>
        </p:txBody>
      </p:sp>
    </p:spTree>
    <p:extLst>
      <p:ext uri="{BB962C8B-B14F-4D97-AF65-F5344CB8AC3E}">
        <p14:creationId xmlns:p14="http://schemas.microsoft.com/office/powerpoint/2010/main" val="3619437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ree vector graphic: Van, Bully, Camping, Car, Funny ...">
            <a:extLst>
              <a:ext uri="{FF2B5EF4-FFF2-40B4-BE49-F238E27FC236}">
                <a16:creationId xmlns:a16="http://schemas.microsoft.com/office/drawing/2014/main" id="{340A2A1F-C9D7-452E-BBAF-87D0DAEE2444}"/>
              </a:ext>
            </a:extLst>
          </p:cNvPr>
          <p:cNvPicPr>
            <a:picLocks noChangeAspect="1"/>
          </p:cNvPicPr>
          <p:nvPr/>
        </p:nvPicPr>
        <p:blipFill>
          <a:blip r:embed="rId2"/>
          <a:stretch>
            <a:fillRect/>
          </a:stretch>
        </p:blipFill>
        <p:spPr>
          <a:xfrm>
            <a:off x="5954959" y="5338449"/>
            <a:ext cx="2743200" cy="1463040"/>
          </a:xfrm>
          <a:prstGeom prst="rect">
            <a:avLst/>
          </a:prstGeom>
        </p:spPr>
      </p:pic>
      <p:sp>
        <p:nvSpPr>
          <p:cNvPr id="3" name="TextBox 2">
            <a:extLst>
              <a:ext uri="{FF2B5EF4-FFF2-40B4-BE49-F238E27FC236}">
                <a16:creationId xmlns:a16="http://schemas.microsoft.com/office/drawing/2014/main" id="{FDB5130B-F948-47F9-AEB8-E2200D341120}"/>
              </a:ext>
            </a:extLst>
          </p:cNvPr>
          <p:cNvSpPr txBox="1"/>
          <p:nvPr/>
        </p:nvSpPr>
        <p:spPr>
          <a:xfrm>
            <a:off x="374847" y="417443"/>
            <a:ext cx="8578889"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Car Line Procedure</a:t>
            </a:r>
          </a:p>
          <a:p>
            <a:endParaRPr lang="en-US" sz="1600" dirty="0"/>
          </a:p>
          <a:p>
            <a:pPr marL="285750" indent="-285750">
              <a:buFont typeface="Arial"/>
              <a:buChar char="•"/>
            </a:pPr>
            <a:r>
              <a:rPr lang="en-US" sz="1600" dirty="0"/>
              <a:t>Turn from Neal Road onto Parthenia Drive (which is a gravel road).</a:t>
            </a:r>
          </a:p>
          <a:p>
            <a:pPr marL="285750" indent="-285750">
              <a:buFont typeface="Arial"/>
              <a:buChar char="•"/>
            </a:pPr>
            <a:r>
              <a:rPr lang="en-US" sz="1600" dirty="0"/>
              <a:t>Follow Parthenia Drive to the </a:t>
            </a:r>
            <a:r>
              <a:rPr lang="en-US" sz="1600" b="1" dirty="0"/>
              <a:t>second</a:t>
            </a:r>
            <a:r>
              <a:rPr lang="en-US" sz="1600" dirty="0"/>
              <a:t> entrance to the church parking lot. This is the entrance closest to the Scout Hut behind the church.</a:t>
            </a:r>
          </a:p>
          <a:p>
            <a:pPr marL="285750" indent="-285750">
              <a:buFont typeface="Arial"/>
              <a:buChar char="•"/>
            </a:pPr>
            <a:r>
              <a:rPr lang="en-US" sz="1600" dirty="0"/>
              <a:t>When entering the parking lot, stay to the right as you proceed up the parking lot.</a:t>
            </a:r>
          </a:p>
          <a:p>
            <a:pPr marL="285750" indent="-285750">
              <a:buFont typeface="Arial"/>
              <a:buChar char="•"/>
            </a:pPr>
            <a:r>
              <a:rPr lang="en-US" sz="1600" b="1" dirty="0"/>
              <a:t>Do not get out of your car.</a:t>
            </a:r>
            <a:r>
              <a:rPr lang="en-US" sz="1600" dirty="0"/>
              <a:t> Staff will meet you with your child in the half circle near the side doorway closest to the church office.</a:t>
            </a:r>
          </a:p>
          <a:p>
            <a:pPr marL="285750" indent="-285750">
              <a:buFont typeface="Arial"/>
              <a:buChar char="•"/>
            </a:pPr>
            <a:r>
              <a:rPr lang="en-US" sz="1600" dirty="0"/>
              <a:t>After the staff places your child in the car, please pull forward as far as possible to fasten seat belts so those behind you can continue to be loaded.</a:t>
            </a:r>
          </a:p>
          <a:p>
            <a:pPr marL="285750" indent="-285750">
              <a:buFont typeface="Arial"/>
              <a:buChar char="•"/>
            </a:pPr>
            <a:r>
              <a:rPr lang="en-US" sz="1600" b="1" dirty="0"/>
              <a:t>Staff members will not fasten your child's seat belt.</a:t>
            </a:r>
          </a:p>
          <a:p>
            <a:pPr marL="285750" indent="-285750">
              <a:buFont typeface="Arial"/>
              <a:buChar char="•"/>
            </a:pPr>
            <a:endParaRPr lang="en-US" sz="1600" b="1" dirty="0"/>
          </a:p>
          <a:p>
            <a:endParaRPr lang="en-US" sz="1600" b="1" dirty="0"/>
          </a:p>
          <a:p>
            <a:pPr algn="ctr"/>
            <a:r>
              <a:rPr lang="en-US" sz="1600" dirty="0"/>
              <a:t>This carpool procedure has been developed to ensure the optimum safety of your child. With your help and cooperation, our students can be loaded in just a few minutes. If you have questions or concerns about the policy, please contact the director.</a:t>
            </a:r>
          </a:p>
        </p:txBody>
      </p:sp>
      <p:pic>
        <p:nvPicPr>
          <p:cNvPr id="4" name="Picture 2" descr="Free vector graphic: Van, Bully, Camping, Car, Funny ...">
            <a:extLst>
              <a:ext uri="{FF2B5EF4-FFF2-40B4-BE49-F238E27FC236}">
                <a16:creationId xmlns:a16="http://schemas.microsoft.com/office/drawing/2014/main" id="{7FCAA0DD-39EB-4782-81F9-4595DC67265C}"/>
              </a:ext>
            </a:extLst>
          </p:cNvPr>
          <p:cNvPicPr>
            <a:picLocks noChangeAspect="1"/>
          </p:cNvPicPr>
          <p:nvPr/>
        </p:nvPicPr>
        <p:blipFill>
          <a:blip r:embed="rId2"/>
          <a:stretch>
            <a:fillRect/>
          </a:stretch>
        </p:blipFill>
        <p:spPr>
          <a:xfrm>
            <a:off x="3200400" y="5338449"/>
            <a:ext cx="2743200" cy="1463040"/>
          </a:xfrm>
          <a:prstGeom prst="rect">
            <a:avLst/>
          </a:prstGeom>
        </p:spPr>
      </p:pic>
      <p:pic>
        <p:nvPicPr>
          <p:cNvPr id="5" name="Picture 2" descr="Free vector graphic: Van, Bully, Camping, Car, Funny ...">
            <a:extLst>
              <a:ext uri="{FF2B5EF4-FFF2-40B4-BE49-F238E27FC236}">
                <a16:creationId xmlns:a16="http://schemas.microsoft.com/office/drawing/2014/main" id="{00659178-BA0C-4F9B-96E4-9A8DB8F0B6B3}"/>
              </a:ext>
            </a:extLst>
          </p:cNvPr>
          <p:cNvPicPr>
            <a:picLocks noChangeAspect="1"/>
          </p:cNvPicPr>
          <p:nvPr/>
        </p:nvPicPr>
        <p:blipFill>
          <a:blip r:embed="rId2"/>
          <a:stretch>
            <a:fillRect/>
          </a:stretch>
        </p:blipFill>
        <p:spPr>
          <a:xfrm>
            <a:off x="445840" y="5338448"/>
            <a:ext cx="2743200" cy="1463040"/>
          </a:xfrm>
          <a:prstGeom prst="rect">
            <a:avLst/>
          </a:prstGeom>
        </p:spPr>
      </p:pic>
    </p:spTree>
    <p:extLst>
      <p:ext uri="{BB962C8B-B14F-4D97-AF65-F5344CB8AC3E}">
        <p14:creationId xmlns:p14="http://schemas.microsoft.com/office/powerpoint/2010/main" val="4174414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ree photo Money Businessman Show Me The Money Cash Banker ...">
            <a:extLst>
              <a:ext uri="{FF2B5EF4-FFF2-40B4-BE49-F238E27FC236}">
                <a16:creationId xmlns:a16="http://schemas.microsoft.com/office/drawing/2014/main" id="{BB7FDDEE-C5A3-42DF-8239-E35001EA0E13}"/>
              </a:ext>
            </a:extLst>
          </p:cNvPr>
          <p:cNvPicPr>
            <a:picLocks noChangeAspect="1"/>
          </p:cNvPicPr>
          <p:nvPr/>
        </p:nvPicPr>
        <p:blipFill>
          <a:blip r:embed="rId2"/>
          <a:stretch>
            <a:fillRect/>
          </a:stretch>
        </p:blipFill>
        <p:spPr>
          <a:xfrm>
            <a:off x="84262" y="1791478"/>
            <a:ext cx="2131695" cy="3480318"/>
          </a:xfrm>
          <a:prstGeom prst="rect">
            <a:avLst/>
          </a:prstGeom>
        </p:spPr>
      </p:pic>
      <p:sp>
        <p:nvSpPr>
          <p:cNvPr id="3" name="TextBox 2">
            <a:extLst>
              <a:ext uri="{FF2B5EF4-FFF2-40B4-BE49-F238E27FC236}">
                <a16:creationId xmlns:a16="http://schemas.microsoft.com/office/drawing/2014/main" id="{1B1D636B-8E4D-4F70-B309-D1F0A091ADD6}"/>
              </a:ext>
            </a:extLst>
          </p:cNvPr>
          <p:cNvSpPr txBox="1"/>
          <p:nvPr/>
        </p:nvSpPr>
        <p:spPr>
          <a:xfrm>
            <a:off x="2348476" y="305068"/>
            <a:ext cx="6711262"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Fees and Tuition</a:t>
            </a:r>
          </a:p>
          <a:p>
            <a:endParaRPr lang="en-US" b="1" dirty="0"/>
          </a:p>
          <a:p>
            <a:pPr marL="285750" indent="-285750">
              <a:buFont typeface="Arial"/>
              <a:buChar char="•"/>
            </a:pPr>
            <a:r>
              <a:rPr lang="en-US" sz="1600" dirty="0"/>
              <a:t>McMannen Preschool has an $85, non-refundable registration fee (or $150/family).</a:t>
            </a:r>
          </a:p>
          <a:p>
            <a:pPr marL="285750" indent="-285750">
              <a:buFont typeface="Arial"/>
              <a:buChar char="•"/>
            </a:pPr>
            <a:r>
              <a:rPr lang="en-US" sz="1600" dirty="0"/>
              <a:t>There is a $25 supply fee for one and two-year-olds and $50 for three and four-year-olds that must be paid upon registration.</a:t>
            </a:r>
          </a:p>
          <a:p>
            <a:pPr marL="285750" indent="-285750">
              <a:buFont typeface="Arial"/>
              <a:buChar char="•"/>
            </a:pPr>
            <a:r>
              <a:rPr lang="en-US" sz="1600" dirty="0"/>
              <a:t>One month's advanced tuition will be collected before the first day of class in the fall. This payment will be applied as May's tuition and is non-refundable.</a:t>
            </a:r>
          </a:p>
          <a:p>
            <a:pPr marL="285750" indent="-285750">
              <a:buFont typeface="Arial"/>
              <a:buChar char="•"/>
            </a:pPr>
            <a:r>
              <a:rPr lang="en-US" sz="1600" dirty="0"/>
              <a:t>All tuition payments are due by the first day of the month.</a:t>
            </a:r>
          </a:p>
          <a:p>
            <a:pPr marL="285750" indent="-285750">
              <a:buFont typeface="Arial"/>
              <a:buChar char="•"/>
            </a:pPr>
            <a:r>
              <a:rPr lang="en-US" sz="1600" dirty="0"/>
              <a:t>Tuition can be paid online with a debit or credit card or you can set up automatic monthly withdrawals. Just go to </a:t>
            </a:r>
            <a:r>
              <a:rPr lang="en-US" sz="1600" dirty="0">
                <a:hlinkClick r:id="rId3"/>
              </a:rPr>
              <a:t>www.mcmannenumc.org</a:t>
            </a:r>
            <a:r>
              <a:rPr lang="en-US" sz="1600" dirty="0"/>
              <a:t>, click on the Online Giving button at the top of the page and then click the online giving button to go to our secure online payment site.</a:t>
            </a:r>
          </a:p>
          <a:p>
            <a:pPr marL="285750" indent="-285750">
              <a:buFont typeface="Arial"/>
              <a:buChar char="•"/>
            </a:pPr>
            <a:r>
              <a:rPr lang="en-US" sz="1600" dirty="0"/>
              <a:t>If you choose to pay by either check or money order, please make the check out to McMannen UMC and be sure to put Preschool and your child's name on the memo line.</a:t>
            </a:r>
          </a:p>
          <a:p>
            <a:pPr marL="285750" indent="-285750">
              <a:buFont typeface="Arial"/>
              <a:buChar char="•"/>
            </a:pPr>
            <a:r>
              <a:rPr lang="en-US" sz="1600" dirty="0"/>
              <a:t>McMannen Preschool will charge parents for all incurred bank fees for all returned checks. Both the tuition amount and the bank fees must be paid in cash within one week of notification from the preschool director.</a:t>
            </a:r>
          </a:p>
          <a:p>
            <a:pPr marL="285750" indent="-285750">
              <a:buFont typeface="Arial"/>
              <a:buChar char="•"/>
            </a:pPr>
            <a:endParaRPr lang="en-US" sz="1600" dirty="0"/>
          </a:p>
          <a:p>
            <a:r>
              <a:rPr lang="en-US" sz="1600" dirty="0"/>
              <a:t>If payment is not received by the first week of the month, the parent will be charged a late fee of $5.00 for each day payment is overdue past the first week. If any tuition payment is remains overdue 10 days, the preschool director will send a reminder. If at the end of 30 days payment is still overdue, or alternate arrangements have not been made, the child must be withdrawn from the preschool program.</a:t>
            </a:r>
          </a:p>
          <a:p>
            <a:endParaRPr lang="en-US" sz="1200" dirty="0"/>
          </a:p>
        </p:txBody>
      </p:sp>
    </p:spTree>
    <p:extLst>
      <p:ext uri="{BB962C8B-B14F-4D97-AF65-F5344CB8AC3E}">
        <p14:creationId xmlns:p14="http://schemas.microsoft.com/office/powerpoint/2010/main" val="862793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ext, outdoor, building, sign&#10;&#10;Description automatically generated">
            <a:extLst>
              <a:ext uri="{FF2B5EF4-FFF2-40B4-BE49-F238E27FC236}">
                <a16:creationId xmlns:a16="http://schemas.microsoft.com/office/drawing/2014/main" id="{6FDB4F9F-332D-41C8-8171-54A27AE72DE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03854" y="130781"/>
            <a:ext cx="8394304" cy="1632706"/>
          </a:xfrm>
          <a:prstGeom prst="rect">
            <a:avLst/>
          </a:prstGeom>
        </p:spPr>
      </p:pic>
      <p:sp>
        <p:nvSpPr>
          <p:cNvPr id="3" name="TextBox 2">
            <a:extLst>
              <a:ext uri="{FF2B5EF4-FFF2-40B4-BE49-F238E27FC236}">
                <a16:creationId xmlns:a16="http://schemas.microsoft.com/office/drawing/2014/main" id="{2C2EF2B5-FBF9-4A4F-94FC-F4E4B4C8ED80}"/>
              </a:ext>
            </a:extLst>
          </p:cNvPr>
          <p:cNvSpPr txBox="1"/>
          <p:nvPr/>
        </p:nvSpPr>
        <p:spPr>
          <a:xfrm>
            <a:off x="3129406" y="3916451"/>
            <a:ext cx="2743200" cy="317500"/>
          </a:xfrm>
          <a:prstGeom prst="rect">
            <a:avLst/>
          </a:prstGeom>
        </p:spPr>
        <p:txBody>
          <a:bodyPr lIns="91440" tIns="45720" rIns="91440" bIns="45720" anchor="t">
            <a:normAutofit fontScale="92500" lnSpcReduction="20000"/>
          </a:bodyPr>
          <a:lstStyle/>
          <a:p>
            <a:endParaRPr lang="en-US" dirty="0"/>
          </a:p>
        </p:txBody>
      </p:sp>
      <p:sp>
        <p:nvSpPr>
          <p:cNvPr id="5" name="TextBox 4">
            <a:extLst>
              <a:ext uri="{FF2B5EF4-FFF2-40B4-BE49-F238E27FC236}">
                <a16:creationId xmlns:a16="http://schemas.microsoft.com/office/drawing/2014/main" id="{8CC85CD9-82D8-469D-A7D8-59D14483F329}"/>
              </a:ext>
            </a:extLst>
          </p:cNvPr>
          <p:cNvSpPr txBox="1"/>
          <p:nvPr/>
        </p:nvSpPr>
        <p:spPr>
          <a:xfrm>
            <a:off x="0" y="2218014"/>
            <a:ext cx="9144000"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t>The McMannen Preschool understands that the expense of preschool can be a strain on a family's budget. Helping eligible families reduce their cost through scholarships is an important part of our ministry. We strive to keep our tuition as low as possible while continuing to provide a high-quality preschool program.</a:t>
            </a:r>
          </a:p>
          <a:p>
            <a:pPr algn="ctr"/>
            <a:endParaRPr lang="en-US" sz="1600" dirty="0"/>
          </a:p>
          <a:p>
            <a:pPr algn="ctr"/>
            <a:r>
              <a:rPr lang="en-US" sz="1600" dirty="0"/>
              <a:t>Most of our scholarship funds are provided by the McMannen UMC congregation. Scholarships will be awarded based upon need and may provide between 25-90% of total tuition costs. Scholarships have no cash value should your situation change and your child cease to be enrolled. All families must reapply each year the student attends preschool. Applications are received by the preschool director who will then submit anonymous versions of the documentation to the scholarship committee for review. All information provided during the scholarship process will be kept confidential.</a:t>
            </a:r>
          </a:p>
          <a:p>
            <a:pPr algn="ctr"/>
            <a:endParaRPr lang="en-US" sz="1600" dirty="0"/>
          </a:p>
          <a:p>
            <a:pPr algn="ctr"/>
            <a:r>
              <a:rPr lang="en-US" sz="1600" dirty="0"/>
              <a:t>Our scholarship funds are limited and while all requests are considered, we cannot guarantee that all applicants will receive assistance. The decisions of the scholarship committee are based on the number of requests, available funds and individual needs. All decisions are final and the policy may change at any time. </a:t>
            </a:r>
          </a:p>
          <a:p>
            <a:pPr algn="ctr"/>
            <a:endParaRPr lang="en-US" sz="1600" dirty="0"/>
          </a:p>
          <a:p>
            <a:pPr algn="ctr"/>
            <a:r>
              <a:rPr lang="en-US" sz="1600" dirty="0"/>
              <a:t>Donations are welcome at any time.</a:t>
            </a:r>
          </a:p>
        </p:txBody>
      </p:sp>
    </p:spTree>
    <p:extLst>
      <p:ext uri="{BB962C8B-B14F-4D97-AF65-F5344CB8AC3E}">
        <p14:creationId xmlns:p14="http://schemas.microsoft.com/office/powerpoint/2010/main" val="416140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ree Images : knowledge, book, computer, ebook, e training ...">
            <a:extLst>
              <a:ext uri="{FF2B5EF4-FFF2-40B4-BE49-F238E27FC236}">
                <a16:creationId xmlns:a16="http://schemas.microsoft.com/office/drawing/2014/main" id="{CB1F653D-013B-4D10-8BEE-9CC47838E2BC}"/>
              </a:ext>
            </a:extLst>
          </p:cNvPr>
          <p:cNvPicPr>
            <a:picLocks noChangeAspect="1"/>
          </p:cNvPicPr>
          <p:nvPr/>
        </p:nvPicPr>
        <p:blipFill>
          <a:blip r:embed="rId2"/>
          <a:stretch>
            <a:fillRect/>
          </a:stretch>
        </p:blipFill>
        <p:spPr>
          <a:xfrm>
            <a:off x="271883" y="1238052"/>
            <a:ext cx="3166572" cy="1822389"/>
          </a:xfrm>
          <a:prstGeom prst="rect">
            <a:avLst/>
          </a:prstGeom>
        </p:spPr>
      </p:pic>
      <p:sp>
        <p:nvSpPr>
          <p:cNvPr id="3" name="TextBox 2">
            <a:extLst>
              <a:ext uri="{FF2B5EF4-FFF2-40B4-BE49-F238E27FC236}">
                <a16:creationId xmlns:a16="http://schemas.microsoft.com/office/drawing/2014/main" id="{5E272A30-5AFF-478A-AD3E-8FFF1D6781AA}"/>
              </a:ext>
            </a:extLst>
          </p:cNvPr>
          <p:cNvSpPr txBox="1"/>
          <p:nvPr/>
        </p:nvSpPr>
        <p:spPr>
          <a:xfrm>
            <a:off x="3088433" y="133062"/>
            <a:ext cx="337768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Classroom Information</a:t>
            </a:r>
          </a:p>
          <a:p>
            <a:endParaRPr lang="en-US" dirty="0"/>
          </a:p>
          <a:p>
            <a:endParaRPr lang="en-US" dirty="0"/>
          </a:p>
        </p:txBody>
      </p:sp>
      <p:sp>
        <p:nvSpPr>
          <p:cNvPr id="4" name="TextBox 3">
            <a:extLst>
              <a:ext uri="{FF2B5EF4-FFF2-40B4-BE49-F238E27FC236}">
                <a16:creationId xmlns:a16="http://schemas.microsoft.com/office/drawing/2014/main" id="{D69D29CF-A1DA-4992-BEC5-8D9623A5B12A}"/>
              </a:ext>
            </a:extLst>
          </p:cNvPr>
          <p:cNvSpPr txBox="1"/>
          <p:nvPr/>
        </p:nvSpPr>
        <p:spPr>
          <a:xfrm>
            <a:off x="3569567" y="862144"/>
            <a:ext cx="5453135" cy="29854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What NOT to bring to preschool:</a:t>
            </a:r>
          </a:p>
          <a:p>
            <a:endParaRPr lang="en-US" b="1" dirty="0"/>
          </a:p>
          <a:p>
            <a:pPr marL="285750" indent="-285750">
              <a:buFont typeface="Arial"/>
              <a:buChar char="•"/>
            </a:pPr>
            <a:r>
              <a:rPr lang="en-US" sz="1600" dirty="0"/>
              <a:t>Please make sure your child leaves all toys from home either at home or in the car. We will hand all toys back to you before your child is permitted to enter the school.</a:t>
            </a:r>
          </a:p>
          <a:p>
            <a:pPr marL="285750" indent="-285750">
              <a:buFont typeface="Arial"/>
              <a:buChar char="•"/>
            </a:pPr>
            <a:r>
              <a:rPr lang="en-US" sz="1600" dirty="0"/>
              <a:t>All teachers love it when a child brings in a special book to share during circle time. The book needs to be marked with the child's name and we will try to read it that day if time permits.</a:t>
            </a:r>
          </a:p>
          <a:p>
            <a:endParaRPr lang="en-US" sz="1600" dirty="0"/>
          </a:p>
          <a:p>
            <a:endParaRPr lang="en-US" sz="1200" dirty="0"/>
          </a:p>
          <a:p>
            <a:pPr marL="171450" indent="-171450">
              <a:buFont typeface="Arial"/>
              <a:buChar char="•"/>
            </a:pPr>
            <a:endParaRPr lang="en-US" sz="1200" dirty="0"/>
          </a:p>
        </p:txBody>
      </p:sp>
      <p:sp>
        <p:nvSpPr>
          <p:cNvPr id="5" name="TextBox 4">
            <a:extLst>
              <a:ext uri="{FF2B5EF4-FFF2-40B4-BE49-F238E27FC236}">
                <a16:creationId xmlns:a16="http://schemas.microsoft.com/office/drawing/2014/main" id="{C3ABCEAB-7266-4500-A284-805F0125F9A9}"/>
              </a:ext>
            </a:extLst>
          </p:cNvPr>
          <p:cNvSpPr txBox="1"/>
          <p:nvPr/>
        </p:nvSpPr>
        <p:spPr>
          <a:xfrm>
            <a:off x="460040" y="3595568"/>
            <a:ext cx="8223920" cy="32624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mn-lt"/>
                <a:cs typeface="+mn-lt"/>
              </a:rPr>
              <a:t>Snacks:</a:t>
            </a:r>
          </a:p>
          <a:p>
            <a:endParaRPr lang="en-US" b="1" dirty="0">
              <a:ea typeface="+mn-lt"/>
              <a:cs typeface="+mn-lt"/>
            </a:endParaRPr>
          </a:p>
          <a:p>
            <a:pPr marL="171450" indent="-171450">
              <a:buFont typeface="Arial,Sans-Serif"/>
              <a:buChar char="•"/>
            </a:pPr>
            <a:r>
              <a:rPr lang="en-US" sz="1600" dirty="0">
                <a:ea typeface="+mn-lt"/>
                <a:cs typeface="+mn-lt"/>
              </a:rPr>
              <a:t>Due to the increase in allergies and food sensitivities, McMannen asks each family to send in a snack for their child each day they attend.</a:t>
            </a:r>
          </a:p>
          <a:p>
            <a:pPr marL="171450" indent="-171450">
              <a:buFont typeface="Arial,Sans-Serif"/>
              <a:buChar char="•"/>
            </a:pPr>
            <a:r>
              <a:rPr lang="en-US" sz="1600" dirty="0">
                <a:ea typeface="+mn-lt"/>
                <a:cs typeface="+mn-lt"/>
              </a:rPr>
              <a:t>No products that contain peanut butter should be sent.</a:t>
            </a:r>
          </a:p>
          <a:p>
            <a:pPr marL="171450" indent="-171450">
              <a:buFont typeface="Arial,Sans-Serif"/>
              <a:buChar char="•"/>
            </a:pPr>
            <a:r>
              <a:rPr lang="en-US" sz="1600" dirty="0">
                <a:ea typeface="+mn-lt"/>
                <a:cs typeface="+mn-lt"/>
              </a:rPr>
              <a:t>Snacks should be easy to eat, with little mess, require no preparation on the part of the teachers and should be reasonably healthy.</a:t>
            </a:r>
          </a:p>
          <a:p>
            <a:pPr marL="171450" indent="-171450">
              <a:buFont typeface="Arial,Sans-Serif"/>
              <a:buChar char="•"/>
            </a:pPr>
            <a:r>
              <a:rPr lang="en-US" sz="1600" dirty="0"/>
              <a:t>You know your child's eating habits better than anyone else. Please be sure to send enough that they are not asking for more but not a four-course meal. Snacks should be able to be eaten in about 15 minutes.</a:t>
            </a:r>
          </a:p>
          <a:p>
            <a:pPr marL="171450" indent="-171450">
              <a:buFont typeface="Arial,Sans-Serif"/>
              <a:buChar char="•"/>
            </a:pPr>
            <a:endParaRPr lang="en-US" sz="2400" dirty="0"/>
          </a:p>
          <a:p>
            <a:endParaRPr lang="en-US" dirty="0"/>
          </a:p>
        </p:txBody>
      </p:sp>
    </p:spTree>
    <p:extLst>
      <p:ext uri="{BB962C8B-B14F-4D97-AF65-F5344CB8AC3E}">
        <p14:creationId xmlns:p14="http://schemas.microsoft.com/office/powerpoint/2010/main" val="3574224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8086" y="0"/>
            <a:ext cx="5565913"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picture containing text, indoor, arranged&#10;&#10;Description automatically generated">
            <a:extLst>
              <a:ext uri="{FF2B5EF4-FFF2-40B4-BE49-F238E27FC236}">
                <a16:creationId xmlns:a16="http://schemas.microsoft.com/office/drawing/2014/main" id="{1DEF4560-0093-458A-AA85-BB1A1184878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6673" r="28794"/>
          <a:stretch/>
        </p:blipFill>
        <p:spPr>
          <a:xfrm>
            <a:off x="20" y="10"/>
            <a:ext cx="5176278"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2" name="TextBox 1">
            <a:extLst>
              <a:ext uri="{FF2B5EF4-FFF2-40B4-BE49-F238E27FC236}">
                <a16:creationId xmlns:a16="http://schemas.microsoft.com/office/drawing/2014/main" id="{56962230-F1AD-453E-B5E7-950FA3256ABA}"/>
              </a:ext>
            </a:extLst>
          </p:cNvPr>
          <p:cNvSpPr txBox="1"/>
          <p:nvPr/>
        </p:nvSpPr>
        <p:spPr>
          <a:xfrm>
            <a:off x="5188225" y="547045"/>
            <a:ext cx="3843808" cy="514462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1600" b="1" dirty="0"/>
              <a:t>Classroom Specific Needs</a:t>
            </a:r>
            <a:r>
              <a:rPr lang="en-US" sz="1600" dirty="0"/>
              <a:t>​</a:t>
            </a:r>
            <a:endParaRPr lang="en-US" sz="1600" dirty="0">
              <a:cs typeface="Calibri"/>
            </a:endParaRPr>
          </a:p>
          <a:p>
            <a:pPr indent="-228600">
              <a:lnSpc>
                <a:spcPct val="90000"/>
              </a:lnSpc>
              <a:spcAft>
                <a:spcPts val="600"/>
              </a:spcAft>
              <a:buFont typeface="Arial" panose="020B0604020202020204" pitchFamily="34" charset="0"/>
              <a:buChar char="•"/>
            </a:pPr>
            <a:endParaRPr lang="en-US" sz="1600" dirty="0">
              <a:cs typeface="Calibri"/>
            </a:endParaRPr>
          </a:p>
          <a:p>
            <a:pPr indent="-228600">
              <a:lnSpc>
                <a:spcPct val="90000"/>
              </a:lnSpc>
              <a:spcAft>
                <a:spcPts val="600"/>
              </a:spcAft>
              <a:buFont typeface="Arial" panose="020B0604020202020204" pitchFamily="34" charset="0"/>
              <a:buChar char="•"/>
            </a:pPr>
            <a:r>
              <a:rPr lang="en-US" sz="1600" dirty="0"/>
              <a:t>Parents are responsible for providing diapers, wipes and a change of clothes for their child.​</a:t>
            </a:r>
            <a:endParaRPr lang="en-US" sz="1600" dirty="0">
              <a:cs typeface="Calibri"/>
            </a:endParaRPr>
          </a:p>
          <a:p>
            <a:pPr indent="-228600">
              <a:lnSpc>
                <a:spcPct val="90000"/>
              </a:lnSpc>
              <a:spcAft>
                <a:spcPts val="600"/>
              </a:spcAft>
              <a:buFont typeface="Arial" panose="020B0604020202020204" pitchFamily="34" charset="0"/>
              <a:buChar char="•"/>
            </a:pPr>
            <a:r>
              <a:rPr lang="en-US" sz="1600" dirty="0"/>
              <a:t>Parents are responsible for packing a healthy snack each day for their child.​</a:t>
            </a:r>
            <a:endParaRPr lang="en-US" sz="1600" dirty="0">
              <a:cs typeface="Calibri"/>
            </a:endParaRPr>
          </a:p>
          <a:p>
            <a:pPr indent="-228600">
              <a:lnSpc>
                <a:spcPct val="90000"/>
              </a:lnSpc>
              <a:spcAft>
                <a:spcPts val="600"/>
              </a:spcAft>
              <a:buFont typeface="Arial" panose="020B0604020202020204" pitchFamily="34" charset="0"/>
              <a:buChar char="•"/>
            </a:pPr>
            <a:r>
              <a:rPr lang="en-US" sz="1600" dirty="0"/>
              <a:t>Please send a leak-proof water bottle to school with your child.​</a:t>
            </a:r>
            <a:endParaRPr lang="en-US" sz="1600" dirty="0">
              <a:cs typeface="Calibri"/>
            </a:endParaRPr>
          </a:p>
          <a:p>
            <a:pPr indent="-228600">
              <a:lnSpc>
                <a:spcPct val="90000"/>
              </a:lnSpc>
              <a:spcAft>
                <a:spcPts val="600"/>
              </a:spcAft>
              <a:buFont typeface="Arial" panose="020B0604020202020204" pitchFamily="34" charset="0"/>
              <a:buChar char="•"/>
            </a:pPr>
            <a:r>
              <a:rPr lang="en-US" sz="1600" dirty="0"/>
              <a:t>The following are items that we use a lot in the preschool and donations are always appreciated:​</a:t>
            </a:r>
            <a:endParaRPr lang="en-US" sz="1600" dirty="0">
              <a:cs typeface="Calibri"/>
            </a:endParaRPr>
          </a:p>
          <a:p>
            <a:pPr indent="-228600" algn="ctr">
              <a:lnSpc>
                <a:spcPct val="90000"/>
              </a:lnSpc>
              <a:spcAft>
                <a:spcPts val="600"/>
              </a:spcAft>
              <a:buFont typeface="Arial" panose="020B0604020202020204" pitchFamily="34" charset="0"/>
              <a:buChar char="•"/>
            </a:pPr>
            <a:r>
              <a:rPr lang="en-US" sz="1600" dirty="0"/>
              <a:t>Facial Tissues​​</a:t>
            </a:r>
            <a:endParaRPr lang="en-US" sz="1600" dirty="0">
              <a:cs typeface="Calibri"/>
            </a:endParaRPr>
          </a:p>
          <a:p>
            <a:pPr indent="-228600" algn="ctr">
              <a:lnSpc>
                <a:spcPct val="90000"/>
              </a:lnSpc>
              <a:spcAft>
                <a:spcPts val="600"/>
              </a:spcAft>
              <a:buFont typeface="Arial" panose="020B0604020202020204" pitchFamily="34" charset="0"/>
              <a:buChar char="•"/>
            </a:pPr>
            <a:r>
              <a:rPr lang="en-US" sz="1600" dirty="0"/>
              <a:t>Clorox Wipes​</a:t>
            </a:r>
            <a:endParaRPr lang="en-US" sz="1600" dirty="0">
              <a:cs typeface="Calibri"/>
            </a:endParaRPr>
          </a:p>
          <a:p>
            <a:pPr indent="-228600" algn="ctr">
              <a:lnSpc>
                <a:spcPct val="90000"/>
              </a:lnSpc>
              <a:spcAft>
                <a:spcPts val="600"/>
              </a:spcAft>
              <a:buFont typeface="Arial" panose="020B0604020202020204" pitchFamily="34" charset="0"/>
              <a:buChar char="•"/>
            </a:pPr>
            <a:r>
              <a:rPr lang="en-US" sz="1600" dirty="0"/>
              <a:t>Paper Towels​</a:t>
            </a:r>
            <a:endParaRPr lang="en-US" sz="1600" dirty="0">
              <a:cs typeface="Calibri"/>
            </a:endParaRPr>
          </a:p>
          <a:p>
            <a:pPr indent="-228600" algn="ctr">
              <a:lnSpc>
                <a:spcPct val="90000"/>
              </a:lnSpc>
              <a:spcAft>
                <a:spcPts val="600"/>
              </a:spcAft>
              <a:buFont typeface="Arial" panose="020B0604020202020204" pitchFamily="34" charset="0"/>
              <a:buChar char="•"/>
            </a:pPr>
            <a:r>
              <a:rPr lang="en-US" sz="1600" dirty="0"/>
              <a:t>Hand Soap​​</a:t>
            </a:r>
          </a:p>
          <a:p>
            <a:pPr indent="-228600" algn="ctr">
              <a:lnSpc>
                <a:spcPct val="90000"/>
              </a:lnSpc>
              <a:spcAft>
                <a:spcPts val="600"/>
              </a:spcAft>
              <a:buFont typeface="Arial" panose="020B0604020202020204" pitchFamily="34" charset="0"/>
              <a:buChar char="•"/>
            </a:pPr>
            <a:r>
              <a:rPr lang="en-US" sz="1600" dirty="0">
                <a:cs typeface="Calibri"/>
              </a:rPr>
              <a:t>Spray Disinfectant</a:t>
            </a:r>
          </a:p>
          <a:p>
            <a:pPr marL="228600" lvl="1">
              <a:lnSpc>
                <a:spcPct val="90000"/>
              </a:lnSpc>
              <a:spcAft>
                <a:spcPts val="600"/>
              </a:spcAft>
            </a:pPr>
            <a:endParaRPr lang="en-US" sz="1600" dirty="0">
              <a:cs typeface="Calibri"/>
            </a:endParaRPr>
          </a:p>
          <a:p>
            <a:pPr marL="400050" lvl="1" indent="-171450">
              <a:lnSpc>
                <a:spcPct val="90000"/>
              </a:lnSpc>
              <a:spcAft>
                <a:spcPts val="600"/>
              </a:spcAft>
              <a:buFont typeface="Arial" panose="020B0604020202020204" pitchFamily="34" charset="0"/>
              <a:buChar char="•"/>
            </a:pPr>
            <a:r>
              <a:rPr lang="en-US" sz="1600" dirty="0"/>
              <a:t>Parents will be notified of any special programs, events, field trips, etc. throughout the year and are encouraged to participate.​</a:t>
            </a:r>
            <a:endParaRPr lang="en-US" sz="1600" dirty="0">
              <a:cs typeface="Calibri"/>
            </a:endParaRPr>
          </a:p>
        </p:txBody>
      </p:sp>
      <p:sp>
        <p:nvSpPr>
          <p:cNvPr id="4" name="TextBox 3">
            <a:extLst>
              <a:ext uri="{FF2B5EF4-FFF2-40B4-BE49-F238E27FC236}">
                <a16:creationId xmlns:a16="http://schemas.microsoft.com/office/drawing/2014/main" id="{CAB82626-327C-4678-A035-85CC3CB97773}"/>
              </a:ext>
            </a:extLst>
          </p:cNvPr>
          <p:cNvSpPr txBox="1"/>
          <p:nvPr/>
        </p:nvSpPr>
        <p:spPr>
          <a:xfrm>
            <a:off x="5188226" y="4861350"/>
            <a:ext cx="2743200" cy="317500"/>
          </a:xfrm>
          <a:prstGeom prst="rect">
            <a:avLst/>
          </a:prstGeom>
        </p:spPr>
        <p:txBody>
          <a:bodyPr lIns="91440" tIns="45720" rIns="91440" bIns="45720" anchor="t">
            <a:normAutofit fontScale="92500" lnSpcReduction="20000"/>
          </a:bodyPr>
          <a:lstStyle/>
          <a:p>
            <a:endParaRPr lang="en-US" dirty="0">
              <a:cs typeface="Calibri"/>
            </a:endParaRPr>
          </a:p>
        </p:txBody>
      </p:sp>
    </p:spTree>
    <p:extLst>
      <p:ext uri="{BB962C8B-B14F-4D97-AF65-F5344CB8AC3E}">
        <p14:creationId xmlns:p14="http://schemas.microsoft.com/office/powerpoint/2010/main" val="1242700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3BA2D8-1343-48B3-A1A2-CC4D9C395B44}"/>
              </a:ext>
            </a:extLst>
          </p:cNvPr>
          <p:cNvSpPr txBox="1"/>
          <p:nvPr/>
        </p:nvSpPr>
        <p:spPr>
          <a:xfrm>
            <a:off x="389046" y="407707"/>
            <a:ext cx="4262467" cy="58169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Dear Parents,</a:t>
            </a:r>
          </a:p>
          <a:p>
            <a:r>
              <a:rPr lang="en-US" sz="1400" dirty="0"/>
              <a:t>On behalf of the staff, it is my pleasure to welcome you to McMannen UMC Preschool for the 2024-2025 school year! Whether you are returning or this is your first year with us, we have been waiting for you and praying for you. The McMannen Preschool serves as a place of childcare excellence for the community. We help parents of preschool age children establish a base of faith and learning by strengthening the bridge between education and God's love. Education is integrated with social skills and loving care in a fun and meaningful way so you can rest assured that we are giving the very best to your child. We want to develop a long-lasting relationship with your family that will positively impact and inspire a life-long relationship with Christ.</a:t>
            </a:r>
          </a:p>
          <a:p>
            <a:r>
              <a:rPr lang="en-US" sz="1400" dirty="0"/>
              <a:t>This handbook is published as a means of communication with our parents. It provides you with a convenient source of information about the ministry. Please read the handbook and keep it available for your reference throughout the year..</a:t>
            </a:r>
          </a:p>
          <a:p>
            <a:r>
              <a:rPr lang="en-US" sz="1400" dirty="0"/>
              <a:t>We invite your involvement and participation in all of our activities and programs. If you have any questions, suggestions or concerns, please contact me any time.</a:t>
            </a:r>
          </a:p>
          <a:p>
            <a:r>
              <a:rPr lang="en-US" sz="1400" dirty="0"/>
              <a:t>Yours in Christ,</a:t>
            </a:r>
          </a:p>
          <a:p>
            <a:endParaRPr lang="en-US" sz="1200" dirty="0"/>
          </a:p>
          <a:p>
            <a:r>
              <a:rPr lang="en-US" sz="1200" dirty="0"/>
              <a:t>Dana Newton</a:t>
            </a:r>
          </a:p>
          <a:p>
            <a:r>
              <a:rPr lang="en-US" sz="1200" dirty="0"/>
              <a:t>Director, McMannen UMC Preschool</a:t>
            </a:r>
          </a:p>
        </p:txBody>
      </p:sp>
      <p:sp>
        <p:nvSpPr>
          <p:cNvPr id="3" name="Rectangle 2">
            <a:extLst>
              <a:ext uri="{FF2B5EF4-FFF2-40B4-BE49-F238E27FC236}">
                <a16:creationId xmlns:a16="http://schemas.microsoft.com/office/drawing/2014/main" id="{5C9B7021-8A71-4275-9875-2E0681991DE8}"/>
              </a:ext>
            </a:extLst>
          </p:cNvPr>
          <p:cNvSpPr/>
          <p:nvPr/>
        </p:nvSpPr>
        <p:spPr>
          <a:xfrm>
            <a:off x="239427" y="307784"/>
            <a:ext cx="4430011" cy="6065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1F68ABC-78C4-4DDF-B1E2-3335FC7C6F5D}"/>
              </a:ext>
            </a:extLst>
          </p:cNvPr>
          <p:cNvSpPr txBox="1"/>
          <p:nvPr/>
        </p:nvSpPr>
        <p:spPr>
          <a:xfrm>
            <a:off x="4819057" y="761054"/>
            <a:ext cx="4177274"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Angsana New"/>
                <a:cs typeface="Angsana New"/>
              </a:rPr>
              <a:t>Mission Statement</a:t>
            </a:r>
          </a:p>
          <a:p>
            <a:r>
              <a:rPr lang="en-US" sz="2000" dirty="0">
                <a:latin typeface="Angsana New"/>
                <a:cs typeface="Angsana New"/>
              </a:rPr>
              <a:t>McMannen UMC cares about children and believes that the McMannen Preschool provides a strong Christian preschool experience, a positive first school experience and is a place where your faith and family can grow strong.</a:t>
            </a:r>
          </a:p>
          <a:p>
            <a:r>
              <a:rPr lang="en-US" sz="2000" dirty="0">
                <a:latin typeface="Angsana New"/>
                <a:cs typeface="Angsana New"/>
              </a:rPr>
              <a:t>The goal of McMannen UMC Preschool ministry is to provide an environment in which children can be well-prepared for school; can build friendships with other children; know they are loved and accepted and will participate in a caring, Christian environment and become aware of God's love.</a:t>
            </a:r>
          </a:p>
        </p:txBody>
      </p:sp>
      <p:pic>
        <p:nvPicPr>
          <p:cNvPr id="5" name="Picture 5" descr="School Building Architecture · Free vector graphic on Pixabay">
            <a:extLst>
              <a:ext uri="{FF2B5EF4-FFF2-40B4-BE49-F238E27FC236}">
                <a16:creationId xmlns:a16="http://schemas.microsoft.com/office/drawing/2014/main" id="{A5ECF2B4-4A13-4A15-9FCE-1DF36286100A}"/>
              </a:ext>
            </a:extLst>
          </p:cNvPr>
          <p:cNvPicPr>
            <a:picLocks noChangeAspect="1"/>
          </p:cNvPicPr>
          <p:nvPr/>
        </p:nvPicPr>
        <p:blipFill>
          <a:blip r:embed="rId2"/>
          <a:stretch>
            <a:fillRect/>
          </a:stretch>
        </p:blipFill>
        <p:spPr>
          <a:xfrm>
            <a:off x="7853715" y="4711276"/>
            <a:ext cx="1050858" cy="1889523"/>
          </a:xfrm>
          <a:prstGeom prst="rect">
            <a:avLst/>
          </a:prstGeom>
        </p:spPr>
      </p:pic>
    </p:spTree>
    <p:extLst>
      <p:ext uri="{BB962C8B-B14F-4D97-AF65-F5344CB8AC3E}">
        <p14:creationId xmlns:p14="http://schemas.microsoft.com/office/powerpoint/2010/main" val="3413036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9477D2-7045-4093-A4D5-9DF3DE342332}"/>
              </a:ext>
            </a:extLst>
          </p:cNvPr>
          <p:cNvSpPr txBox="1"/>
          <p:nvPr/>
        </p:nvSpPr>
        <p:spPr>
          <a:xfrm>
            <a:off x="3257195" y="218661"/>
            <a:ext cx="5156988" cy="44319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Clothing</a:t>
            </a:r>
          </a:p>
          <a:p>
            <a:endParaRPr lang="en-US" sz="2400" dirty="0"/>
          </a:p>
          <a:p>
            <a:pPr marL="285750" indent="-285750">
              <a:buFont typeface="Arial"/>
              <a:buChar char="•"/>
            </a:pPr>
            <a:r>
              <a:rPr lang="en-US" sz="1600" dirty="0"/>
              <a:t>Please dress your child so s/he is comfortable for play. </a:t>
            </a:r>
          </a:p>
          <a:p>
            <a:pPr marL="285750" indent="-285750">
              <a:buFont typeface="Arial"/>
              <a:buChar char="•"/>
            </a:pPr>
            <a:r>
              <a:rPr lang="en-US" sz="1600" dirty="0"/>
              <a:t>Clothes that allow freedom to move about and that are easily washed when soiled are most suitable.</a:t>
            </a:r>
          </a:p>
          <a:p>
            <a:pPr marL="285750" indent="-285750">
              <a:buFont typeface="Arial"/>
              <a:buChar char="•"/>
            </a:pPr>
            <a:r>
              <a:rPr lang="en-US" sz="1600" dirty="0"/>
              <a:t>Teachers and children appreciate clothes that are easily handled during bathroom time.</a:t>
            </a:r>
          </a:p>
          <a:p>
            <a:pPr marL="285750" indent="-285750">
              <a:buFont typeface="Arial"/>
              <a:buChar char="•"/>
            </a:pPr>
            <a:r>
              <a:rPr lang="en-US" sz="1600" dirty="0"/>
              <a:t>All jackets and sweaters should be clearly marked since clothing is often identical.</a:t>
            </a:r>
          </a:p>
          <a:p>
            <a:pPr marL="285750" indent="-285750">
              <a:buFont typeface="Arial"/>
              <a:buChar char="•"/>
            </a:pPr>
            <a:r>
              <a:rPr lang="en-US" sz="1600" dirty="0"/>
              <a:t>Slick soled shoes are dangerous on the playground.</a:t>
            </a:r>
          </a:p>
          <a:p>
            <a:pPr marL="285750" indent="-285750">
              <a:buFont typeface="Arial"/>
              <a:buChar char="•"/>
            </a:pPr>
            <a:r>
              <a:rPr lang="en-US" sz="1600" b="1" dirty="0"/>
              <a:t>No Crocs or flip flops </a:t>
            </a:r>
            <a:r>
              <a:rPr lang="en-US" sz="1600" dirty="0"/>
              <a:t>should be worn to school. Sneakers are recommended.</a:t>
            </a:r>
          </a:p>
          <a:p>
            <a:pPr marL="285750" indent="-285750">
              <a:buFont typeface="Arial"/>
              <a:buChar char="•"/>
            </a:pPr>
            <a:r>
              <a:rPr lang="en-US" sz="1600" dirty="0"/>
              <a:t>You will need to supply a full set (shirt, pants, underwear and socks) of clothes that will be kept at school in case of emergencies.</a:t>
            </a:r>
          </a:p>
          <a:p>
            <a:pPr marL="285750" indent="-285750">
              <a:buFont typeface="Arial"/>
              <a:buChar char="•"/>
            </a:pPr>
            <a:r>
              <a:rPr lang="en-US" sz="1600" dirty="0"/>
              <a:t>Leggings or shorts should be worn under dresses and skirts.</a:t>
            </a:r>
          </a:p>
        </p:txBody>
      </p:sp>
      <p:pic>
        <p:nvPicPr>
          <p:cNvPr id="3" name="Picture 3" descr="Free vector graphic: Girl, Cartoon, Cute, Female, Child ...">
            <a:extLst>
              <a:ext uri="{FF2B5EF4-FFF2-40B4-BE49-F238E27FC236}">
                <a16:creationId xmlns:a16="http://schemas.microsoft.com/office/drawing/2014/main" id="{0241D70C-CFDA-47D0-98A1-9F0277E88DB3}"/>
              </a:ext>
            </a:extLst>
          </p:cNvPr>
          <p:cNvPicPr>
            <a:picLocks noChangeAspect="1"/>
          </p:cNvPicPr>
          <p:nvPr/>
        </p:nvPicPr>
        <p:blipFill>
          <a:blip r:embed="rId2"/>
          <a:stretch>
            <a:fillRect/>
          </a:stretch>
        </p:blipFill>
        <p:spPr>
          <a:xfrm>
            <a:off x="832454" y="451115"/>
            <a:ext cx="2282428" cy="4114800"/>
          </a:xfrm>
          <a:prstGeom prst="rect">
            <a:avLst/>
          </a:prstGeom>
        </p:spPr>
      </p:pic>
      <p:pic>
        <p:nvPicPr>
          <p:cNvPr id="4" name="Picture 4" descr="Shopping Bag | Free Stock Photo | Illustration of a green ...">
            <a:extLst>
              <a:ext uri="{FF2B5EF4-FFF2-40B4-BE49-F238E27FC236}">
                <a16:creationId xmlns:a16="http://schemas.microsoft.com/office/drawing/2014/main" id="{71B8DA8D-98F5-405D-BB6F-9AE15EBD6461}"/>
              </a:ext>
            </a:extLst>
          </p:cNvPr>
          <p:cNvPicPr>
            <a:picLocks noChangeAspect="1"/>
          </p:cNvPicPr>
          <p:nvPr/>
        </p:nvPicPr>
        <p:blipFill>
          <a:blip r:embed="rId3"/>
          <a:stretch>
            <a:fillRect/>
          </a:stretch>
        </p:blipFill>
        <p:spPr>
          <a:xfrm>
            <a:off x="7392115" y="4434027"/>
            <a:ext cx="1867340" cy="2339998"/>
          </a:xfrm>
          <a:prstGeom prst="rect">
            <a:avLst/>
          </a:prstGeom>
        </p:spPr>
      </p:pic>
      <p:sp>
        <p:nvSpPr>
          <p:cNvPr id="5" name="TextBox 4">
            <a:extLst>
              <a:ext uri="{FF2B5EF4-FFF2-40B4-BE49-F238E27FC236}">
                <a16:creationId xmlns:a16="http://schemas.microsoft.com/office/drawing/2014/main" id="{EA940A8A-13BF-486A-9E22-947ADA196634}"/>
              </a:ext>
            </a:extLst>
          </p:cNvPr>
          <p:cNvSpPr txBox="1"/>
          <p:nvPr/>
        </p:nvSpPr>
        <p:spPr>
          <a:xfrm>
            <a:off x="125191" y="4733866"/>
            <a:ext cx="7297756"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Tote Bags</a:t>
            </a:r>
          </a:p>
          <a:p>
            <a:endParaRPr lang="en-US" sz="1600" dirty="0"/>
          </a:p>
          <a:p>
            <a:pPr marL="285750" indent="-285750">
              <a:buFont typeface="Arial"/>
              <a:buChar char="•"/>
            </a:pPr>
            <a:r>
              <a:rPr lang="en-US" sz="1600" dirty="0"/>
              <a:t>A tote bag for delivering your child's school papers, artwork and communications is required.</a:t>
            </a:r>
          </a:p>
          <a:p>
            <a:pPr marL="285750" indent="-285750">
              <a:buFont typeface="Arial"/>
              <a:buChar char="•"/>
            </a:pPr>
            <a:r>
              <a:rPr lang="en-US" sz="1600" dirty="0"/>
              <a:t>A cloth bag approximately 12"X14" with strap handles is preferable (no zippers, flaps or closures). Backpacks are a problem and are strongly discouraged.</a:t>
            </a:r>
          </a:p>
          <a:p>
            <a:pPr marL="285750" indent="-285750">
              <a:buFont typeface="Arial"/>
              <a:buChar char="•"/>
            </a:pPr>
            <a:r>
              <a:rPr lang="en-US" sz="1600" dirty="0"/>
              <a:t>Please see that your child brings a tote bag each day.</a:t>
            </a:r>
          </a:p>
          <a:p>
            <a:endParaRPr lang="en-US" dirty="0"/>
          </a:p>
        </p:txBody>
      </p:sp>
    </p:spTree>
    <p:extLst>
      <p:ext uri="{BB962C8B-B14F-4D97-AF65-F5344CB8AC3E}">
        <p14:creationId xmlns:p14="http://schemas.microsoft.com/office/powerpoint/2010/main" val="1868958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6C4F5A-2B60-4BEA-88E4-630DBCCC6DAF}"/>
              </a:ext>
            </a:extLst>
          </p:cNvPr>
          <p:cNvSpPr txBox="1"/>
          <p:nvPr/>
        </p:nvSpPr>
        <p:spPr>
          <a:xfrm>
            <a:off x="289655" y="346450"/>
            <a:ext cx="5426765" cy="44319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Closures</a:t>
            </a:r>
          </a:p>
          <a:p>
            <a:endParaRPr lang="en-US" sz="1600" b="1" dirty="0"/>
          </a:p>
          <a:p>
            <a:r>
              <a:rPr lang="en-US" sz="1600" b="1" dirty="0"/>
              <a:t>Inclement Weather</a:t>
            </a:r>
            <a:endParaRPr lang="en-US" sz="2400" b="1" dirty="0"/>
          </a:p>
          <a:p>
            <a:pPr marL="285750" indent="-285750">
              <a:buFont typeface="Arial"/>
              <a:buChar char="•"/>
            </a:pPr>
            <a:r>
              <a:rPr lang="en-US" sz="1600" dirty="0"/>
              <a:t>It is the policy of </a:t>
            </a:r>
            <a:r>
              <a:rPr lang="en-US" sz="1600" dirty="0" err="1"/>
              <a:t>McMannen</a:t>
            </a:r>
            <a:r>
              <a:rPr lang="en-US" sz="1600" dirty="0"/>
              <a:t> UMC Preschool to follow the guidance of Durham Public Schools for closures due to inclement weather. </a:t>
            </a:r>
          </a:p>
          <a:p>
            <a:pPr marL="285750" indent="-285750">
              <a:buFont typeface="Arial"/>
              <a:buChar char="•"/>
            </a:pPr>
            <a:r>
              <a:rPr lang="en-US" sz="1600" dirty="0"/>
              <a:t>If Durham Public Schools are delayed two hours, </a:t>
            </a:r>
            <a:r>
              <a:rPr lang="en-US" sz="1600" dirty="0" err="1"/>
              <a:t>McMannen</a:t>
            </a:r>
            <a:r>
              <a:rPr lang="en-US" sz="1600" dirty="0"/>
              <a:t> Preschool will be closed.</a:t>
            </a:r>
          </a:p>
          <a:p>
            <a:pPr marL="285750" indent="-285750">
              <a:buFont typeface="Arial"/>
              <a:buChar char="•"/>
            </a:pPr>
            <a:r>
              <a:rPr lang="en-US" sz="1600" dirty="0"/>
              <a:t>Closures will be posted on the McMannen UMC Preschool Facebook page.</a:t>
            </a:r>
          </a:p>
          <a:p>
            <a:pPr marL="285750" indent="-285750">
              <a:buFont typeface="Arial"/>
              <a:buChar char="•"/>
            </a:pPr>
            <a:r>
              <a:rPr lang="en-US" sz="1600" dirty="0"/>
              <a:t>If the preschool is closed for more than ten days during the year due to inclement weather, the Preschool Board may adjust the calendar to add makeup days at its discretion.</a:t>
            </a:r>
          </a:p>
          <a:p>
            <a:pPr marL="285750" indent="-285750">
              <a:buFont typeface="Arial"/>
              <a:buChar char="•"/>
            </a:pPr>
            <a:endParaRPr lang="en-US" sz="1200" dirty="0"/>
          </a:p>
          <a:p>
            <a:pPr marL="285750" indent="-285750">
              <a:buFont typeface="Arial"/>
              <a:buChar char="•"/>
            </a:pPr>
            <a:endParaRPr lang="en-US" sz="1200" dirty="0"/>
          </a:p>
          <a:p>
            <a:endParaRPr lang="en-US" sz="1200" dirty="0"/>
          </a:p>
          <a:p>
            <a:endParaRPr lang="en-US" dirty="0"/>
          </a:p>
          <a:p>
            <a:pPr marL="285750" indent="-285750">
              <a:buFont typeface="Arial"/>
              <a:buChar char="•"/>
            </a:pPr>
            <a:endParaRPr lang="en-US" dirty="0"/>
          </a:p>
        </p:txBody>
      </p:sp>
      <p:pic>
        <p:nvPicPr>
          <p:cNvPr id="3" name="Picture 3" descr="Free vector graphic: Lightning, Storm, Thunder, Rain ...">
            <a:extLst>
              <a:ext uri="{FF2B5EF4-FFF2-40B4-BE49-F238E27FC236}">
                <a16:creationId xmlns:a16="http://schemas.microsoft.com/office/drawing/2014/main" id="{8BDFB519-3851-48B9-A3D7-E3D18161019E}"/>
              </a:ext>
            </a:extLst>
          </p:cNvPr>
          <p:cNvPicPr>
            <a:picLocks noChangeAspect="1"/>
          </p:cNvPicPr>
          <p:nvPr/>
        </p:nvPicPr>
        <p:blipFill>
          <a:blip r:embed="rId2"/>
          <a:stretch>
            <a:fillRect/>
          </a:stretch>
        </p:blipFill>
        <p:spPr>
          <a:xfrm>
            <a:off x="6068549" y="339603"/>
            <a:ext cx="2743200" cy="1975961"/>
          </a:xfrm>
          <a:prstGeom prst="rect">
            <a:avLst/>
          </a:prstGeom>
        </p:spPr>
      </p:pic>
      <p:sp>
        <p:nvSpPr>
          <p:cNvPr id="4" name="TextBox 3">
            <a:extLst>
              <a:ext uri="{FF2B5EF4-FFF2-40B4-BE49-F238E27FC236}">
                <a16:creationId xmlns:a16="http://schemas.microsoft.com/office/drawing/2014/main" id="{8D4E2DB8-02B9-470E-B2AC-1E5DEDC9EE9E}"/>
              </a:ext>
            </a:extLst>
          </p:cNvPr>
          <p:cNvSpPr txBox="1"/>
          <p:nvPr/>
        </p:nvSpPr>
        <p:spPr>
          <a:xfrm>
            <a:off x="3172002" y="4109120"/>
            <a:ext cx="563974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t>Birthdays and Holiday Parties</a:t>
            </a:r>
          </a:p>
          <a:p>
            <a:pPr marL="285750" indent="-285750">
              <a:buFont typeface="Arial"/>
              <a:buChar char="•"/>
            </a:pPr>
            <a:r>
              <a:rPr lang="en-US" sz="1600" dirty="0"/>
              <a:t>In order not to imitate home parties, we have developed unique ideas for birthdays and holidays.</a:t>
            </a:r>
          </a:p>
          <a:p>
            <a:pPr marL="285750" indent="-285750">
              <a:buFont typeface="Arial"/>
              <a:buChar char="•"/>
            </a:pPr>
            <a:r>
              <a:rPr lang="en-US" sz="1600" dirty="0"/>
              <a:t>We request that parents confer with teachers for suggestions and send appropriate food for the occasion.</a:t>
            </a:r>
          </a:p>
          <a:p>
            <a:pPr marL="285750" indent="-285750">
              <a:buFont typeface="Arial"/>
              <a:buChar char="•"/>
            </a:pPr>
            <a:r>
              <a:rPr lang="en-US" sz="1600" dirty="0"/>
              <a:t>Please do not send party invitations to be sent home unless there is an invitation for each child in the class.</a:t>
            </a:r>
          </a:p>
          <a:p>
            <a:pPr marL="285750" indent="-285750">
              <a:buFont typeface="Arial"/>
              <a:buChar char="•"/>
            </a:pPr>
            <a:r>
              <a:rPr lang="en-US" sz="1600" dirty="0"/>
              <a:t>If your child has a summer birthday, we will celebrate their birthday before the end of the year.</a:t>
            </a:r>
          </a:p>
        </p:txBody>
      </p:sp>
      <p:pic>
        <p:nvPicPr>
          <p:cNvPr id="5" name="Picture 5" descr="Free vector graphic: Celebration, Gala, Hat, Horn, Party ...">
            <a:extLst>
              <a:ext uri="{FF2B5EF4-FFF2-40B4-BE49-F238E27FC236}">
                <a16:creationId xmlns:a16="http://schemas.microsoft.com/office/drawing/2014/main" id="{C1516579-24F2-4847-8BBE-93D17C902EE2}"/>
              </a:ext>
            </a:extLst>
          </p:cNvPr>
          <p:cNvPicPr>
            <a:picLocks noChangeAspect="1"/>
          </p:cNvPicPr>
          <p:nvPr/>
        </p:nvPicPr>
        <p:blipFill>
          <a:blip r:embed="rId3"/>
          <a:stretch>
            <a:fillRect/>
          </a:stretch>
        </p:blipFill>
        <p:spPr>
          <a:xfrm>
            <a:off x="403244" y="3684344"/>
            <a:ext cx="2374032" cy="2357459"/>
          </a:xfrm>
          <a:prstGeom prst="rect">
            <a:avLst/>
          </a:prstGeom>
        </p:spPr>
      </p:pic>
    </p:spTree>
    <p:extLst>
      <p:ext uri="{BB962C8B-B14F-4D97-AF65-F5344CB8AC3E}">
        <p14:creationId xmlns:p14="http://schemas.microsoft.com/office/powerpoint/2010/main" val="2834284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2E4124-537E-4515-89C7-F541405CA2B4}"/>
              </a:ext>
            </a:extLst>
          </p:cNvPr>
          <p:cNvSpPr txBox="1"/>
          <p:nvPr/>
        </p:nvSpPr>
        <p:spPr>
          <a:xfrm>
            <a:off x="82355" y="168891"/>
            <a:ext cx="8979289"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dirty="0"/>
              <a:t>Policies</a:t>
            </a:r>
          </a:p>
          <a:p>
            <a:pPr algn="l"/>
            <a:endParaRPr lang="en-US" sz="2000" b="1" dirty="0"/>
          </a:p>
          <a:p>
            <a:pPr algn="l"/>
            <a:endParaRPr lang="en-US" sz="2000" b="1" dirty="0"/>
          </a:p>
          <a:p>
            <a:pPr algn="l"/>
            <a:endParaRPr lang="en-US" b="1" dirty="0"/>
          </a:p>
          <a:p>
            <a:r>
              <a:rPr lang="en-US" b="1" dirty="0"/>
              <a:t>Policy on Sick Children</a:t>
            </a:r>
          </a:p>
          <a:p>
            <a:pPr marL="285750" indent="-285750">
              <a:buFont typeface="Arial"/>
              <a:buChar char="•"/>
            </a:pPr>
            <a:r>
              <a:rPr lang="en-US" dirty="0"/>
              <a:t>Parents are requested to text or email the director if a child will be absent.</a:t>
            </a:r>
          </a:p>
          <a:p>
            <a:pPr marL="285750" indent="-285750">
              <a:buFont typeface="Arial"/>
              <a:buChar char="•"/>
            </a:pPr>
            <a:r>
              <a:rPr lang="en-US" dirty="0"/>
              <a:t>McMannen Preschool is not staffed to stay with a child that has been ill.</a:t>
            </a:r>
          </a:p>
          <a:p>
            <a:pPr marL="285750" indent="-285750">
              <a:buFont typeface="Arial"/>
              <a:buChar char="•"/>
            </a:pPr>
            <a:r>
              <a:rPr lang="en-US" dirty="0"/>
              <a:t>If a child has had a fever (100 degrees), diarrhea, vomiting, nausea, unexplained rash, excessive runny nose, excessive coughing, sore throat, headache, chills, earache or pinkeye within the past 24 hours, parents must keep the child at home. </a:t>
            </a:r>
          </a:p>
          <a:p>
            <a:pPr marL="285750" indent="-285750">
              <a:buFont typeface="Arial"/>
              <a:buChar char="•"/>
            </a:pPr>
            <a:r>
              <a:rPr lang="en-US" dirty="0"/>
              <a:t>If your child has been given a fever reducing medication, they may not return to school until they have been off the medication with no fever for 24 hours.</a:t>
            </a:r>
          </a:p>
          <a:p>
            <a:pPr marL="285750" indent="-285750">
              <a:buFont typeface="Arial"/>
              <a:buChar char="•"/>
            </a:pPr>
            <a:r>
              <a:rPr lang="en-US" dirty="0"/>
              <a:t>If your child, or anyone in your household, has been directly exposed to someone who has had a positive COVID-19 test, s/he will not be allowed to return to school until they have either had a negative COVID-19 test or have waited the suggested five days.</a:t>
            </a:r>
          </a:p>
          <a:p>
            <a:pPr marL="285750" indent="-285750">
              <a:buFont typeface="Arial"/>
              <a:buChar char="•"/>
            </a:pPr>
            <a:r>
              <a:rPr lang="en-US" dirty="0"/>
              <a:t>If the director and teachers feels the child is too sick to remain at school, the parents will be contacted and expected to pick the child up as soon as possible.</a:t>
            </a:r>
          </a:p>
          <a:p>
            <a:pPr marL="285750" indent="-285750">
              <a:buFont typeface="Arial"/>
              <a:buChar char="•"/>
            </a:pPr>
            <a:r>
              <a:rPr lang="en-US" dirty="0"/>
              <a:t>Parents are asked to notify the director immediately of exposure to contagious diseases. If the child has contracted the disease, s/he should be kept at home. S/he will be allowed to return to school only when the contagion is gone.</a:t>
            </a:r>
          </a:p>
          <a:p>
            <a:pPr marL="285750" indent="-285750">
              <a:buFont typeface="Arial"/>
              <a:buChar char="•"/>
            </a:pPr>
            <a:r>
              <a:rPr lang="en-US" dirty="0"/>
              <a:t>In the case of an emergency, the staff will call (in order listed on your emergency contact form) Mother, Father, Emergency Contact, Physician. While the staff contacts the parents and physician, the director will take or accompany the child to the emergency room if necessary.</a:t>
            </a:r>
          </a:p>
        </p:txBody>
      </p:sp>
      <p:pic>
        <p:nvPicPr>
          <p:cNvPr id="2" name="Picture 2" descr="A picture containing text, sky, outdoor, sign&#10;&#10;Description automatically generated">
            <a:extLst>
              <a:ext uri="{FF2B5EF4-FFF2-40B4-BE49-F238E27FC236}">
                <a16:creationId xmlns:a16="http://schemas.microsoft.com/office/drawing/2014/main" id="{B78DB11A-EB1F-4F0A-ABBB-DB609242955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720292" y="133468"/>
            <a:ext cx="2105656" cy="1396752"/>
          </a:xfrm>
          <a:prstGeom prst="rect">
            <a:avLst/>
          </a:prstGeom>
        </p:spPr>
      </p:pic>
      <p:sp>
        <p:nvSpPr>
          <p:cNvPr id="3" name="TextBox 2">
            <a:extLst>
              <a:ext uri="{FF2B5EF4-FFF2-40B4-BE49-F238E27FC236}">
                <a16:creationId xmlns:a16="http://schemas.microsoft.com/office/drawing/2014/main" id="{9ADB40F3-94E8-4BEE-8806-67A3572FF1A4}"/>
              </a:ext>
            </a:extLst>
          </p:cNvPr>
          <p:cNvSpPr txBox="1"/>
          <p:nvPr/>
        </p:nvSpPr>
        <p:spPr>
          <a:xfrm>
            <a:off x="3200400" y="4338638"/>
            <a:ext cx="2743200" cy="317500"/>
          </a:xfrm>
          <a:prstGeom prst="rect">
            <a:avLst/>
          </a:prstGeom>
        </p:spPr>
        <p:txBody>
          <a:bodyPr lIns="91440" tIns="45720" rIns="91440" bIns="45720" anchor="t">
            <a:normAutofit fontScale="92500" lnSpcReduction="20000"/>
          </a:bodyPr>
          <a:lstStyle/>
          <a:p>
            <a:endParaRPr lang="en-US" dirty="0"/>
          </a:p>
        </p:txBody>
      </p:sp>
    </p:spTree>
    <p:extLst>
      <p:ext uri="{BB962C8B-B14F-4D97-AF65-F5344CB8AC3E}">
        <p14:creationId xmlns:p14="http://schemas.microsoft.com/office/powerpoint/2010/main" val="1466852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ext, sky, outdoor, sign&#10;&#10;Description automatically generated">
            <a:extLst>
              <a:ext uri="{FF2B5EF4-FFF2-40B4-BE49-F238E27FC236}">
                <a16:creationId xmlns:a16="http://schemas.microsoft.com/office/drawing/2014/main" id="{BFB7CF42-A11F-BD53-72FD-2BC940D4B9B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611740" y="2642721"/>
            <a:ext cx="2154496" cy="1429149"/>
          </a:xfrm>
          <a:prstGeom prst="rect">
            <a:avLst/>
          </a:prstGeom>
        </p:spPr>
      </p:pic>
      <p:sp>
        <p:nvSpPr>
          <p:cNvPr id="3" name="TextBox 2">
            <a:extLst>
              <a:ext uri="{FF2B5EF4-FFF2-40B4-BE49-F238E27FC236}">
                <a16:creationId xmlns:a16="http://schemas.microsoft.com/office/drawing/2014/main" id="{D0DA431B-ECD0-EDCE-C75D-16A2D647E741}"/>
              </a:ext>
            </a:extLst>
          </p:cNvPr>
          <p:cNvSpPr txBox="1"/>
          <p:nvPr/>
        </p:nvSpPr>
        <p:spPr>
          <a:xfrm>
            <a:off x="0" y="101089"/>
            <a:ext cx="8824621" cy="2862322"/>
          </a:xfrm>
          <a:prstGeom prst="rect">
            <a:avLst/>
          </a:prstGeom>
          <a:noFill/>
        </p:spPr>
        <p:txBody>
          <a:bodyPr wrap="square" rtlCol="0">
            <a:spAutoFit/>
          </a:bodyPr>
          <a:lstStyle/>
          <a:p>
            <a:r>
              <a:rPr lang="en-US" sz="1800" b="1" dirty="0"/>
              <a:t>Policy on Religion</a:t>
            </a:r>
          </a:p>
          <a:p>
            <a:endParaRPr lang="en-US" sz="1800" b="1" dirty="0"/>
          </a:p>
          <a:p>
            <a:pPr marL="171450" indent="-171450">
              <a:buFont typeface="Arial"/>
              <a:buChar char="•"/>
            </a:pPr>
            <a:r>
              <a:rPr lang="en-US" sz="1800" dirty="0"/>
              <a:t>McMannen UMC Preschool is an outreach ministry of McMannen United Methodist Church and is therefore distinctly Christian based and will follow a Christian curriculum.</a:t>
            </a:r>
          </a:p>
          <a:p>
            <a:pPr marL="171450" indent="-171450">
              <a:buFont typeface="Arial"/>
              <a:buChar char="•"/>
            </a:pPr>
            <a:r>
              <a:rPr lang="en-US" sz="1800" dirty="0"/>
              <a:t>Though distinctly Christian in our programming, McMannen does not discriminate based on nationality, ethnic or racial origin or religion.</a:t>
            </a:r>
          </a:p>
          <a:p>
            <a:pPr marL="171450" indent="-171450">
              <a:buFont typeface="Arial"/>
              <a:buChar char="•"/>
            </a:pPr>
            <a:r>
              <a:rPr lang="en-US" sz="1800" dirty="0"/>
              <a:t>If you have any questions about Methodism specifically or Christianity and the bible, please let the pastor know and she will be happy to sit down with you and help you find what you are looking for.</a:t>
            </a:r>
          </a:p>
          <a:p>
            <a:endParaRPr lang="en-US" dirty="0"/>
          </a:p>
        </p:txBody>
      </p:sp>
      <p:sp>
        <p:nvSpPr>
          <p:cNvPr id="5" name="TextBox 4">
            <a:extLst>
              <a:ext uri="{FF2B5EF4-FFF2-40B4-BE49-F238E27FC236}">
                <a16:creationId xmlns:a16="http://schemas.microsoft.com/office/drawing/2014/main" id="{67C91451-EE3B-D74B-0A44-D736DD752DEF}"/>
              </a:ext>
            </a:extLst>
          </p:cNvPr>
          <p:cNvSpPr txBox="1"/>
          <p:nvPr/>
        </p:nvSpPr>
        <p:spPr>
          <a:xfrm>
            <a:off x="118384" y="3619603"/>
            <a:ext cx="8706237" cy="3416320"/>
          </a:xfrm>
          <a:prstGeom prst="rect">
            <a:avLst/>
          </a:prstGeom>
          <a:noFill/>
        </p:spPr>
        <p:txBody>
          <a:bodyPr wrap="square" rtlCol="0">
            <a:spAutoFit/>
          </a:bodyPr>
          <a:lstStyle/>
          <a:p>
            <a:r>
              <a:rPr lang="en-US" sz="1800" b="1" dirty="0"/>
              <a:t>Children with Special Needs</a:t>
            </a:r>
          </a:p>
          <a:p>
            <a:endParaRPr lang="en-US" sz="1800" b="1" dirty="0"/>
          </a:p>
          <a:p>
            <a:pPr marL="285750" indent="-285750">
              <a:buFont typeface="Arial"/>
              <a:buChar char="•"/>
            </a:pPr>
            <a:r>
              <a:rPr lang="en-US" sz="1800" dirty="0"/>
              <a:t>McMannen UMC Preschool has a limited capacity to serve children with disabilities; including physical, mental, behavioral or learning disabilities.</a:t>
            </a:r>
          </a:p>
          <a:p>
            <a:pPr marL="285750" indent="-285750">
              <a:buFont typeface="Arial"/>
              <a:buChar char="•"/>
            </a:pPr>
            <a:r>
              <a:rPr lang="en-US" sz="1800" dirty="0"/>
              <a:t>In cases where a student enters the program with a pre-diagnosed disability, or where such a disability is identified after enrollment, the director will assess the suitability of the program to the child's needs.</a:t>
            </a:r>
          </a:p>
          <a:p>
            <a:pPr marL="285750" indent="-285750">
              <a:buFont typeface="Arial"/>
              <a:buChar char="•"/>
            </a:pPr>
            <a:r>
              <a:rPr lang="en-US" sz="1800" dirty="0"/>
              <a:t>If the director feels that the school in unable to meet the unique and individual needs of the child appropriately, the child may be asked to withdraw from the program. </a:t>
            </a:r>
          </a:p>
          <a:p>
            <a:pPr marL="285750" indent="-285750">
              <a:buFont typeface="Arial"/>
              <a:buChar char="•"/>
            </a:pPr>
            <a:r>
              <a:rPr lang="en-US" sz="1800" dirty="0"/>
              <a:t>Parents who are aware that their child has special needs should discuss those needs with the director prior to enrollment.</a:t>
            </a:r>
          </a:p>
          <a:p>
            <a:endParaRPr lang="en-US" dirty="0"/>
          </a:p>
        </p:txBody>
      </p:sp>
    </p:spTree>
    <p:extLst>
      <p:ext uri="{BB962C8B-B14F-4D97-AF65-F5344CB8AC3E}">
        <p14:creationId xmlns:p14="http://schemas.microsoft.com/office/powerpoint/2010/main" val="3207284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858EFE-AF90-7066-5794-DA34267B6655}"/>
              </a:ext>
            </a:extLst>
          </p:cNvPr>
          <p:cNvSpPr txBox="1"/>
          <p:nvPr/>
        </p:nvSpPr>
        <p:spPr>
          <a:xfrm>
            <a:off x="251926" y="252203"/>
            <a:ext cx="8640147" cy="5078313"/>
          </a:xfrm>
          <a:prstGeom prst="rect">
            <a:avLst/>
          </a:prstGeom>
          <a:noFill/>
        </p:spPr>
        <p:txBody>
          <a:bodyPr wrap="square">
            <a:spAutoFit/>
          </a:bodyPr>
          <a:lstStyle/>
          <a:p>
            <a:r>
              <a:rPr lang="en-US" sz="1800" b="1" dirty="0"/>
              <a:t>Policy on Discipline</a:t>
            </a:r>
          </a:p>
          <a:p>
            <a:endParaRPr lang="en-US" sz="1800" b="1" dirty="0"/>
          </a:p>
          <a:p>
            <a:pPr marL="285750" indent="-285750">
              <a:buFont typeface="Arial"/>
              <a:buChar char="•"/>
            </a:pPr>
            <a:r>
              <a:rPr lang="en-US" sz="1800" dirty="0"/>
              <a:t>The teachers are responsible for lovingly disciplining the children.</a:t>
            </a:r>
          </a:p>
          <a:p>
            <a:pPr marL="285750" indent="-285750">
              <a:buFont typeface="Arial"/>
              <a:buChar char="•"/>
            </a:pPr>
            <a:r>
              <a:rPr lang="en-US" sz="1800" dirty="0"/>
              <a:t>There shall be no physical punishment. Positive discipline will be emphasized along with redirection used to encourage appropriate behavior.</a:t>
            </a:r>
          </a:p>
          <a:p>
            <a:pPr marL="285750" indent="-285750">
              <a:buFont typeface="Arial"/>
              <a:buChar char="•"/>
            </a:pPr>
            <a:r>
              <a:rPr lang="en-US" sz="1800" dirty="0"/>
              <a:t>If time-out is needed, it will last one minute per the child's age. For example, if the child is two-year-old, time-out would last two minutes. The rules will then be reiterated, and the child may return to class activity.</a:t>
            </a:r>
          </a:p>
          <a:p>
            <a:pPr marL="285750" indent="-285750">
              <a:buFont typeface="Arial"/>
              <a:buChar char="•"/>
            </a:pPr>
            <a:r>
              <a:rPr lang="en-US" sz="1800" dirty="0"/>
              <a:t>When in the opinion of the director and teachers, a child's behavior is physical or exhibits repetitive behavior patterns that are not beneficial to the class, the director will initiate the necessary documentation. If the behavior continues, a conference will be held with the child's teacher, the director and the parent to discuss these behavior patterns.</a:t>
            </a:r>
          </a:p>
          <a:p>
            <a:pPr marL="285750" indent="-285750">
              <a:buFont typeface="Arial"/>
              <a:buChar char="•"/>
            </a:pPr>
            <a:r>
              <a:rPr lang="en-US" sz="1800" dirty="0"/>
              <a:t>If the preschool director and teachers feel professional intervention is needed, the parent will be asked to seek professional evaluation such as hearing or speech.</a:t>
            </a:r>
          </a:p>
          <a:p>
            <a:pPr marL="285750" indent="-285750">
              <a:buFont typeface="Arial"/>
              <a:buChar char="•"/>
            </a:pPr>
            <a:r>
              <a:rPr lang="en-US" sz="1800" dirty="0"/>
              <a:t>If the situation does not improve, then the director will consult with his/her supervisor.</a:t>
            </a:r>
          </a:p>
          <a:p>
            <a:pPr marL="285750" indent="-285750">
              <a:buFont typeface="Arial"/>
              <a:buChar char="•"/>
            </a:pPr>
            <a:r>
              <a:rPr lang="en-US" sz="1800" dirty="0"/>
              <a:t>If after this consultation, or if at any point the other children are at risk of harm, the director, after the notification of the preschool board, shall have the right to dismiss the child from the program for the benefit of the child and other children in the class.</a:t>
            </a:r>
          </a:p>
        </p:txBody>
      </p:sp>
      <p:pic>
        <p:nvPicPr>
          <p:cNvPr id="4" name="Picture 2" descr="A picture containing text, sky, outdoor, sign&#10;&#10;Description automatically generated">
            <a:extLst>
              <a:ext uri="{FF2B5EF4-FFF2-40B4-BE49-F238E27FC236}">
                <a16:creationId xmlns:a16="http://schemas.microsoft.com/office/drawing/2014/main" id="{F42E6167-0580-90E3-7C84-A5B87917419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527367" y="5330516"/>
            <a:ext cx="2089264" cy="1385879"/>
          </a:xfrm>
          <a:prstGeom prst="rect">
            <a:avLst/>
          </a:prstGeom>
        </p:spPr>
      </p:pic>
    </p:spTree>
    <p:extLst>
      <p:ext uri="{BB962C8B-B14F-4D97-AF65-F5344CB8AC3E}">
        <p14:creationId xmlns:p14="http://schemas.microsoft.com/office/powerpoint/2010/main" val="2585654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D2B34F-64CE-4B47-AEB2-76CA1F9DF0E7}"/>
              </a:ext>
            </a:extLst>
          </p:cNvPr>
          <p:cNvSpPr txBox="1"/>
          <p:nvPr/>
        </p:nvSpPr>
        <p:spPr>
          <a:xfrm>
            <a:off x="139960" y="229580"/>
            <a:ext cx="8932641" cy="35086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Field Trip and Car Seat Policy</a:t>
            </a:r>
          </a:p>
          <a:p>
            <a:endParaRPr lang="en-US" b="1" dirty="0"/>
          </a:p>
          <a:p>
            <a:pPr marL="171450" indent="-171450">
              <a:buFont typeface="Arial"/>
              <a:buChar char="•"/>
            </a:pPr>
            <a:r>
              <a:rPr lang="en-US" dirty="0"/>
              <a:t>McMannen UMC Preschool plans two field trips per year.</a:t>
            </a:r>
          </a:p>
          <a:p>
            <a:pPr marL="171450" indent="-171450">
              <a:buFont typeface="Arial"/>
              <a:buChar char="•"/>
            </a:pPr>
            <a:r>
              <a:rPr lang="en-US" dirty="0"/>
              <a:t>A parent or responsible adult is required to accompany their child on</a:t>
            </a:r>
          </a:p>
          <a:p>
            <a:r>
              <a:rPr lang="en-US" dirty="0"/>
              <a:t>   these trips.</a:t>
            </a:r>
          </a:p>
          <a:p>
            <a:pPr marL="171450" indent="-171450">
              <a:buFont typeface="Arial"/>
              <a:buChar char="•"/>
            </a:pPr>
            <a:r>
              <a:rPr lang="en-US" dirty="0"/>
              <a:t>A field trip is a very exciting event for you and your child. Please help us make the experience even more special by making other arrangements for siblings unless specifically mentioned.</a:t>
            </a:r>
          </a:p>
          <a:p>
            <a:pPr marL="171450" indent="-171450">
              <a:buFont typeface="Arial"/>
              <a:buChar char="•"/>
            </a:pPr>
            <a:r>
              <a:rPr lang="en-US" dirty="0"/>
              <a:t>NC Law requires all children under the age of 8 or less than 80 pounds ride in a child's safety seat on all school sanctioned field trips. </a:t>
            </a:r>
          </a:p>
          <a:p>
            <a:pPr marL="171450" indent="-171450">
              <a:buFont typeface="Arial"/>
              <a:buChar char="•"/>
            </a:pPr>
            <a:r>
              <a:rPr lang="en-US" dirty="0"/>
              <a:t>All children must ride in the back seat of a vehicle on all field trips.</a:t>
            </a:r>
          </a:p>
          <a:p>
            <a:pPr marL="171450" indent="-171450">
              <a:buFont typeface="Arial"/>
              <a:buChar char="•"/>
            </a:pPr>
            <a:endParaRPr lang="en-US" sz="1200" dirty="0"/>
          </a:p>
          <a:p>
            <a:r>
              <a:rPr lang="en-US" sz="1200" dirty="0"/>
              <a:t>.</a:t>
            </a:r>
          </a:p>
        </p:txBody>
      </p:sp>
      <p:pic>
        <p:nvPicPr>
          <p:cNvPr id="3" name="Picture 3" descr="A picture containing text, sky, outdoor, sign&#10;&#10;Description automatically generated">
            <a:extLst>
              <a:ext uri="{FF2B5EF4-FFF2-40B4-BE49-F238E27FC236}">
                <a16:creationId xmlns:a16="http://schemas.microsoft.com/office/drawing/2014/main" id="{82986FFE-D8DC-4B90-B481-012F3FB754C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78319" y="229580"/>
            <a:ext cx="1845803" cy="1224382"/>
          </a:xfrm>
          <a:prstGeom prst="rect">
            <a:avLst/>
          </a:prstGeom>
        </p:spPr>
      </p:pic>
      <p:sp>
        <p:nvSpPr>
          <p:cNvPr id="4" name="TextBox 3">
            <a:extLst>
              <a:ext uri="{FF2B5EF4-FFF2-40B4-BE49-F238E27FC236}">
                <a16:creationId xmlns:a16="http://schemas.microsoft.com/office/drawing/2014/main" id="{93590E1C-7C8E-4ED2-88F9-786D2D506638}"/>
              </a:ext>
            </a:extLst>
          </p:cNvPr>
          <p:cNvSpPr txBox="1"/>
          <p:nvPr/>
        </p:nvSpPr>
        <p:spPr>
          <a:xfrm>
            <a:off x="3200400" y="4338638"/>
            <a:ext cx="2743200" cy="317500"/>
          </a:xfrm>
          <a:prstGeom prst="rect">
            <a:avLst/>
          </a:prstGeom>
        </p:spPr>
        <p:txBody>
          <a:bodyPr lIns="91440" tIns="45720" rIns="91440" bIns="45720" anchor="t">
            <a:normAutofit fontScale="92500" lnSpcReduction="20000"/>
          </a:bodyPr>
          <a:lstStyle/>
          <a:p>
            <a:endParaRPr lang="en-US" dirty="0"/>
          </a:p>
        </p:txBody>
      </p:sp>
      <p:sp>
        <p:nvSpPr>
          <p:cNvPr id="6" name="TextBox 5">
            <a:extLst>
              <a:ext uri="{FF2B5EF4-FFF2-40B4-BE49-F238E27FC236}">
                <a16:creationId xmlns:a16="http://schemas.microsoft.com/office/drawing/2014/main" id="{98B189B8-D32F-4535-B035-E299C124125D}"/>
              </a:ext>
            </a:extLst>
          </p:cNvPr>
          <p:cNvSpPr txBox="1"/>
          <p:nvPr/>
        </p:nvSpPr>
        <p:spPr>
          <a:xfrm>
            <a:off x="139960" y="3466329"/>
            <a:ext cx="854075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mn-lt"/>
                <a:cs typeface="+mn-lt"/>
              </a:rPr>
              <a:t>Late Policy</a:t>
            </a:r>
          </a:p>
          <a:p>
            <a:endParaRPr lang="en-US" b="1" dirty="0">
              <a:ea typeface="+mn-lt"/>
              <a:cs typeface="+mn-lt"/>
            </a:endParaRPr>
          </a:p>
          <a:p>
            <a:pPr marL="171450" indent="-171450">
              <a:buFont typeface="Arial,Sans-Serif"/>
              <a:buChar char="•"/>
            </a:pPr>
            <a:r>
              <a:rPr lang="en-US" dirty="0">
                <a:ea typeface="+mn-lt"/>
                <a:cs typeface="+mn-lt"/>
              </a:rPr>
              <a:t>McMannen Preschool operates from 9:00am-12:00pm, Monday through Friday.</a:t>
            </a:r>
          </a:p>
          <a:p>
            <a:pPr marL="171450" indent="-171450">
              <a:buFont typeface="Arial,Sans-Serif"/>
              <a:buChar char="•"/>
            </a:pPr>
            <a:r>
              <a:rPr lang="en-US" dirty="0">
                <a:ea typeface="+mn-lt"/>
                <a:cs typeface="+mn-lt"/>
              </a:rPr>
              <a:t>Since staff members have their own duties and schedules, it is essential that all children be picked up on time.</a:t>
            </a:r>
          </a:p>
          <a:p>
            <a:pPr marL="171450" indent="-171450">
              <a:buFont typeface="Arial,Sans-Serif"/>
              <a:buChar char="•"/>
            </a:pPr>
            <a:r>
              <a:rPr lang="en-US" dirty="0">
                <a:ea typeface="+mn-lt"/>
                <a:cs typeface="+mn-lt"/>
              </a:rPr>
              <a:t>Please call or text the preschool director if you find that you are going to be unavoidably detained.</a:t>
            </a:r>
          </a:p>
          <a:p>
            <a:pPr marL="171450" indent="-171450">
              <a:buFont typeface="Arial,Sans-Serif"/>
              <a:buChar char="•"/>
            </a:pPr>
            <a:r>
              <a:rPr lang="en-US" dirty="0">
                <a:ea typeface="+mn-lt"/>
                <a:cs typeface="+mn-lt"/>
              </a:rPr>
              <a:t>Departure procedures begin at 12 noon.</a:t>
            </a:r>
          </a:p>
          <a:p>
            <a:pPr marL="171450" indent="-171450">
              <a:buFont typeface="Arial,Sans-Serif"/>
              <a:buChar char="•"/>
            </a:pPr>
            <a:r>
              <a:rPr lang="en-US" dirty="0">
                <a:ea typeface="+mn-lt"/>
                <a:cs typeface="+mn-lt"/>
              </a:rPr>
              <a:t>If you arrive late, you will be assessed a $10 late fee. Payment is due the next school day.</a:t>
            </a:r>
          </a:p>
          <a:p>
            <a:pPr marL="171450" indent="-171450">
              <a:buFont typeface="Arial,Sans-Serif"/>
              <a:buChar char="•"/>
            </a:pPr>
            <a:r>
              <a:rPr lang="en-US" dirty="0">
                <a:ea typeface="+mn-lt"/>
                <a:cs typeface="+mn-lt"/>
              </a:rPr>
              <a:t>If a parent is continually late, further action may be taken at the discretion of the director</a:t>
            </a:r>
          </a:p>
          <a:p>
            <a:endParaRPr lang="en-US" dirty="0">
              <a:ea typeface="+mn-lt"/>
              <a:cs typeface="+mn-lt"/>
            </a:endParaRPr>
          </a:p>
        </p:txBody>
      </p:sp>
    </p:spTree>
    <p:extLst>
      <p:ext uri="{BB962C8B-B14F-4D97-AF65-F5344CB8AC3E}">
        <p14:creationId xmlns:p14="http://schemas.microsoft.com/office/powerpoint/2010/main" val="1007673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36CD6C-9D08-470A-8247-94E31E12BC2E}"/>
              </a:ext>
            </a:extLst>
          </p:cNvPr>
          <p:cNvSpPr txBox="1"/>
          <p:nvPr/>
        </p:nvSpPr>
        <p:spPr>
          <a:xfrm>
            <a:off x="81948" y="-213387"/>
            <a:ext cx="8968746" cy="70173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dirty="0"/>
          </a:p>
          <a:p>
            <a:r>
              <a:rPr lang="en-US" b="1" dirty="0"/>
              <a:t>Grievance Policy</a:t>
            </a:r>
          </a:p>
          <a:p>
            <a:pPr marL="171450" indent="-171450">
              <a:buFont typeface="Arial"/>
              <a:buChar char="•"/>
            </a:pPr>
            <a:r>
              <a:rPr lang="en-US" dirty="0"/>
              <a:t>Good communication between parents and the preschool staff is an essential part of any successful relationship. Each party should feel free to share concerns and ask questions. The McMannen UMC Preschool welcomes your </a:t>
            </a:r>
            <a:r>
              <a:rPr lang="en-US" dirty="0" err="1"/>
              <a:t>quesitions</a:t>
            </a:r>
            <a:r>
              <a:rPr lang="en-US" dirty="0"/>
              <a:t> and feedback so that together we can assure a happy, safe and nurturing childcare environment for your children. </a:t>
            </a:r>
          </a:p>
          <a:p>
            <a:pPr marL="171450" indent="-171450">
              <a:buFont typeface="Arial"/>
              <a:buChar char="•"/>
            </a:pPr>
            <a:r>
              <a:rPr lang="en-US" dirty="0"/>
              <a:t>All complaints will be kept confidential by both parties and at no time will the staff, child or family be treated any differently than they were prior to the complaint being shared.</a:t>
            </a:r>
          </a:p>
          <a:p>
            <a:pPr marL="171450" indent="-171450">
              <a:buFont typeface="Arial"/>
              <a:buChar char="•"/>
            </a:pPr>
            <a:r>
              <a:rPr lang="en-US" dirty="0"/>
              <a:t>If you have a concern, the first thing you need to do is bring it to the attention </a:t>
            </a:r>
          </a:p>
          <a:p>
            <a:r>
              <a:rPr lang="en-US" dirty="0"/>
              <a:t>    of the involved staff and the director. The director will try to resolve the matter</a:t>
            </a:r>
          </a:p>
          <a:p>
            <a:r>
              <a:rPr lang="en-US" dirty="0"/>
              <a:t>    through informal discussions.</a:t>
            </a:r>
          </a:p>
          <a:p>
            <a:pPr marL="171450" indent="-171450">
              <a:buFont typeface="Arial"/>
              <a:buChar char="•"/>
            </a:pPr>
            <a:r>
              <a:rPr lang="en-US" dirty="0"/>
              <a:t>If this does not resolve the grievance to your satisfaction, the next step is for </a:t>
            </a:r>
          </a:p>
          <a:p>
            <a:r>
              <a:rPr lang="en-US" dirty="0"/>
              <a:t>     you to write a formal complaint. This should include the following details: the </a:t>
            </a:r>
          </a:p>
          <a:p>
            <a:r>
              <a:rPr lang="en-US" dirty="0"/>
              <a:t>    nature of the grievance, any relevant facts (including dates) and the names of </a:t>
            </a:r>
          </a:p>
          <a:p>
            <a:r>
              <a:rPr lang="en-US" dirty="0"/>
              <a:t>    the parties involved, any steps that have been taken to address the concern and</a:t>
            </a:r>
          </a:p>
          <a:p>
            <a:r>
              <a:rPr lang="en-US" dirty="0"/>
              <a:t>    your opinion on what the desired outcome should be.</a:t>
            </a:r>
          </a:p>
          <a:p>
            <a:pPr marL="171450" indent="-171450">
              <a:buFont typeface="Arial"/>
              <a:buChar char="•"/>
            </a:pPr>
            <a:r>
              <a:rPr lang="en-US" dirty="0"/>
              <a:t>The director will then take this information to the pastor and preschool board to </a:t>
            </a:r>
          </a:p>
          <a:p>
            <a:r>
              <a:rPr lang="en-US" dirty="0"/>
              <a:t>    determine a path to resolution. </a:t>
            </a:r>
          </a:p>
          <a:p>
            <a:endParaRPr lang="en-US" dirty="0"/>
          </a:p>
          <a:p>
            <a:r>
              <a:rPr lang="en-US" b="1" dirty="0"/>
              <a:t>Withdrawal Policy</a:t>
            </a:r>
          </a:p>
          <a:p>
            <a:pPr marL="171450" indent="-171450">
              <a:buFont typeface="Arial"/>
              <a:buChar char="•"/>
            </a:pPr>
            <a:r>
              <a:rPr lang="en-US" dirty="0"/>
              <a:t>If it becomes necessary to withdraw a child before the end of the year,</a:t>
            </a:r>
          </a:p>
          <a:p>
            <a:r>
              <a:rPr lang="en-US" dirty="0"/>
              <a:t> written notice is due with tuition for the current month.</a:t>
            </a:r>
          </a:p>
          <a:p>
            <a:pPr marL="171450" indent="-171450">
              <a:buFont typeface="Arial"/>
              <a:buChar char="•"/>
            </a:pPr>
            <a:r>
              <a:rPr lang="en-US" dirty="0"/>
              <a:t>Because we are a small program with a closely figured budget, it is</a:t>
            </a:r>
          </a:p>
          <a:p>
            <a:r>
              <a:rPr lang="en-US" dirty="0"/>
              <a:t> essential that we are given four weeks notice of the date of withdrawal.</a:t>
            </a:r>
          </a:p>
          <a:p>
            <a:endParaRPr lang="en-US" dirty="0"/>
          </a:p>
        </p:txBody>
      </p:sp>
      <p:pic>
        <p:nvPicPr>
          <p:cNvPr id="2" name="Picture 2" descr="A picture containing text, sky, outdoor, sign&#10;&#10;Description automatically generated">
            <a:extLst>
              <a:ext uri="{FF2B5EF4-FFF2-40B4-BE49-F238E27FC236}">
                <a16:creationId xmlns:a16="http://schemas.microsoft.com/office/drawing/2014/main" id="{CCF801CF-8404-4FBC-AF3E-38AB4FC7E28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984651" y="4777274"/>
            <a:ext cx="2066044" cy="1370476"/>
          </a:xfrm>
          <a:prstGeom prst="rect">
            <a:avLst/>
          </a:prstGeom>
        </p:spPr>
      </p:pic>
      <p:sp>
        <p:nvSpPr>
          <p:cNvPr id="3" name="TextBox 2">
            <a:extLst>
              <a:ext uri="{FF2B5EF4-FFF2-40B4-BE49-F238E27FC236}">
                <a16:creationId xmlns:a16="http://schemas.microsoft.com/office/drawing/2014/main" id="{BABD9818-085E-4E91-AC15-6406D29EC9BC}"/>
              </a:ext>
            </a:extLst>
          </p:cNvPr>
          <p:cNvSpPr txBox="1"/>
          <p:nvPr/>
        </p:nvSpPr>
        <p:spPr>
          <a:xfrm>
            <a:off x="3200400" y="4338638"/>
            <a:ext cx="2743200" cy="317500"/>
          </a:xfrm>
          <a:prstGeom prst="rect">
            <a:avLst/>
          </a:prstGeom>
        </p:spPr>
        <p:txBody>
          <a:bodyPr lIns="91440" tIns="45720" rIns="91440" bIns="45720" anchor="t">
            <a:normAutofit fontScale="92500" lnSpcReduction="20000"/>
          </a:bodyPr>
          <a:lstStyle/>
          <a:p>
            <a:endParaRPr lang="en-US" dirty="0"/>
          </a:p>
        </p:txBody>
      </p:sp>
    </p:spTree>
    <p:extLst>
      <p:ext uri="{BB962C8B-B14F-4D97-AF65-F5344CB8AC3E}">
        <p14:creationId xmlns:p14="http://schemas.microsoft.com/office/powerpoint/2010/main" val="188105519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office theme</Template>
  <TotalTime>3418</TotalTime>
  <Words>3193</Words>
  <Application>Microsoft Office PowerPoint</Application>
  <PresentationFormat>Letter Paper (8.5x11 in)</PresentationFormat>
  <Paragraphs>184</Paragraphs>
  <Slides>15</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Angsana New</vt:lpstr>
      <vt:lpstr>Arial</vt:lpstr>
      <vt:lpstr>Arial,Sans-Serif</vt:lpstr>
      <vt:lpstr>Calibri</vt:lpstr>
      <vt:lpstr>Calibri Light</vt:lpstr>
      <vt:lpstr>Tw Cen MT</vt:lpstr>
      <vt:lpstr>Tw Cen MT Condensed</vt:lpstr>
      <vt:lpstr>Wingdings 3</vt:lpstr>
      <vt:lpstr>office theme</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McMannen Preschool 1</dc:creator>
  <cp:lastModifiedBy>McMannen UMC</cp:lastModifiedBy>
  <cp:revision>1945</cp:revision>
  <cp:lastPrinted>2022-08-02T15:54:53Z</cp:lastPrinted>
  <dcterms:created xsi:type="dcterms:W3CDTF">2013-07-15T20:26:40Z</dcterms:created>
  <dcterms:modified xsi:type="dcterms:W3CDTF">2024-01-12T12:08:00Z</dcterms:modified>
</cp:coreProperties>
</file>